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58" r:id="rId4"/>
    <p:sldId id="259" r:id="rId5"/>
    <p:sldId id="260" r:id="rId6"/>
    <p:sldId id="267" r:id="rId7"/>
    <p:sldId id="268" r:id="rId8"/>
    <p:sldId id="269" r:id="rId9"/>
    <p:sldId id="261" r:id="rId10"/>
    <p:sldId id="266" r:id="rId11"/>
    <p:sldId id="256" r:id="rId12"/>
    <p:sldId id="262" r:id="rId13"/>
    <p:sldId id="270" r:id="rId14"/>
    <p:sldId id="264" r:id="rId15"/>
    <p:sldId id="265" r:id="rId16"/>
    <p:sldId id="272" r:id="rId17"/>
    <p:sldId id="273" r:id="rId18"/>
    <p:sldId id="274" r:id="rId19"/>
    <p:sldId id="275" r:id="rId20"/>
    <p:sldId id="276"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 Ornella Boldini" initials="IOB" lastIdx="1" clrIdx="0">
    <p:extLst>
      <p:ext uri="{19B8F6BF-5375-455C-9EA6-DF929625EA0E}">
        <p15:presenceInfo xmlns:p15="http://schemas.microsoft.com/office/powerpoint/2012/main" userId="S-1-5-21-1665163610-1616936542-1578027146-11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6-21T09:25:55.524" idx="1">
    <p:pos x="10" y="10"/>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6-21T09:25:55.524"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D6B880-A0AD-46A0-ACC3-9EFC7A5DDF7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73BFD9A-5C91-4A4A-AE3E-4EC6D4A2C0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5FC47C3-1A98-4F8A-AC78-C6B46117BC8A}"/>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82CBEFAB-89D7-49F9-8F70-002CE05FB8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BC7833-0457-46D1-A8EA-AB99B1EE92A3}"/>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394927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471823-A537-48FE-BF90-974FDF376A1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FA597B7-8CC2-4C06-B8D1-C18A7A508CD7}"/>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5A59783-F36D-49ED-BCFF-BB07BEF90A2C}"/>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E49C11EA-8B41-4BF1-9179-2FBB94D0F00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E3B3B3-0803-4C96-A416-28C3D049B126}"/>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175564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D5A9D44-B11D-4EE8-BC9A-EED02D3B01B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D9E116D-C454-4A23-8D9D-C918C540FA43}"/>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64D8608-E2B2-47A3-A07D-3B045E8B9106}"/>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43928A3C-C1D6-4A48-A6A1-CB3E4E435E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793A921-E5FD-4619-9817-6DFCCB99C751}"/>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323283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FA1277-CB63-4A49-8894-C863C041E12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3A2718A-4065-4EE9-93B5-15C5220BBFB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B95CF2A-F33E-49B5-BB1B-6EF9FE87D8C6}"/>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F6117D62-C8E4-4643-A49D-37241FE1C3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876D98-B4CB-44E4-95C2-BEF01130A624}"/>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133007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1F3A04-68CB-4C7C-8017-AE5B1D7AA73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AD5A531-0B3E-42EE-ADAF-8DECBC43BC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25F3E85-DB28-4408-ADD7-708A9074DD7E}"/>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2A66413B-9F1A-41F2-8321-09CB04BC56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4C7D2E-B205-4269-AD16-F8FC30954A77}"/>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259901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78C497-0401-4EDE-9709-0F26405AE92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D73FDEC-6401-4F6E-BAF7-D7E3CDB8D28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7C5ECCC-A236-45CB-8783-AF12FF5F4CBA}"/>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B18CEF0-D8EB-4385-A734-5D92FA8B8624}"/>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6" name="Segnaposto piè di pagina 5">
            <a:extLst>
              <a:ext uri="{FF2B5EF4-FFF2-40B4-BE49-F238E27FC236}">
                <a16:creationId xmlns:a16="http://schemas.microsoft.com/office/drawing/2014/main" id="{1C1EF61C-96FB-4D6F-8A9C-2E4487EF673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71C8A52-7563-4812-B0E1-45B4281B031E}"/>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132659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62EC73-9F88-406E-9088-47307CACCEF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D0F1F4-E914-45BC-B39A-4E05F39708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B72DBBF5-A7C2-455E-A284-ABFE66980717}"/>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9EEBF7E-F289-478B-A12E-F4BE8C851F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A7C6D9FD-7B5C-4B25-9E46-C6D540DBC95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DE2D063-A51A-4CB5-BBC4-94CB087C1F1C}"/>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8" name="Segnaposto piè di pagina 7">
            <a:extLst>
              <a:ext uri="{FF2B5EF4-FFF2-40B4-BE49-F238E27FC236}">
                <a16:creationId xmlns:a16="http://schemas.microsoft.com/office/drawing/2014/main" id="{12599659-3A58-47CE-9F5D-691E67AC653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016628A-EDBC-43D9-844A-161D720CBE93}"/>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348348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AE40F-F936-4706-BD4F-C7801D20F3A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2198B33-97B1-464A-B759-5AFB838A1846}"/>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4" name="Segnaposto piè di pagina 3">
            <a:extLst>
              <a:ext uri="{FF2B5EF4-FFF2-40B4-BE49-F238E27FC236}">
                <a16:creationId xmlns:a16="http://schemas.microsoft.com/office/drawing/2014/main" id="{2368A756-5064-44B0-917F-A8F6AFB9F82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46E1B6D-E4EE-49CF-8595-7611B46C5411}"/>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42259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49DF027-A2B5-42BA-B68D-F63D0147567A}"/>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3" name="Segnaposto piè di pagina 2">
            <a:extLst>
              <a:ext uri="{FF2B5EF4-FFF2-40B4-BE49-F238E27FC236}">
                <a16:creationId xmlns:a16="http://schemas.microsoft.com/office/drawing/2014/main" id="{7F767AF2-B11B-4915-B179-97AC5EE1418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17FA65A-3B76-4D24-B77C-BE2C7E64A9A6}"/>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4036390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9C12F0-74C4-442D-B9C9-496359971B8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616B75-4987-4480-B626-887B5EE748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9B66F9B-9808-4A0D-845E-CF542488EA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80CCE2F3-43D8-41C4-AA36-69DADB3E61B1}"/>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6" name="Segnaposto piè di pagina 5">
            <a:extLst>
              <a:ext uri="{FF2B5EF4-FFF2-40B4-BE49-F238E27FC236}">
                <a16:creationId xmlns:a16="http://schemas.microsoft.com/office/drawing/2014/main" id="{9542CA13-E8F9-4C1E-98AE-4C5D7058D2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932E4D-D1A8-4F3F-9E0A-3072A8AA9F72}"/>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17445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65ED1D-DAD3-46AE-A652-9693B81024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30AB171-3D07-46F7-AF7A-D798C06DD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D5494C1-ABB9-4F9F-980B-90FD52803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299521F-0CB9-4FAE-A52C-7E3A11C7EECF}"/>
              </a:ext>
            </a:extLst>
          </p:cNvPr>
          <p:cNvSpPr>
            <a:spLocks noGrp="1"/>
          </p:cNvSpPr>
          <p:nvPr>
            <p:ph type="dt" sz="half" idx="10"/>
          </p:nvPr>
        </p:nvSpPr>
        <p:spPr/>
        <p:txBody>
          <a:bodyPr/>
          <a:lstStyle/>
          <a:p>
            <a:fld id="{53A486A9-9BEE-4823-BBBF-E3C626A7CD10}" type="datetimeFigureOut">
              <a:rPr lang="it-IT" smtClean="0"/>
              <a:t>24/06/2023</a:t>
            </a:fld>
            <a:endParaRPr lang="it-IT"/>
          </a:p>
        </p:txBody>
      </p:sp>
      <p:sp>
        <p:nvSpPr>
          <p:cNvPr id="6" name="Segnaposto piè di pagina 5">
            <a:extLst>
              <a:ext uri="{FF2B5EF4-FFF2-40B4-BE49-F238E27FC236}">
                <a16:creationId xmlns:a16="http://schemas.microsoft.com/office/drawing/2014/main" id="{61AE702E-A692-445B-8607-D9F36F8BA7A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5F79709-6F71-4A1F-A12F-B51656D4EA13}"/>
              </a:ext>
            </a:extLst>
          </p:cNvPr>
          <p:cNvSpPr>
            <a:spLocks noGrp="1"/>
          </p:cNvSpPr>
          <p:nvPr>
            <p:ph type="sldNum" sz="quarter" idx="12"/>
          </p:nvPr>
        </p:nvSpPr>
        <p:spPr/>
        <p:txBody>
          <a:bodyPr/>
          <a:lstStyle/>
          <a:p>
            <a:fld id="{E3268ECB-BE2D-4535-B0D6-60DD1E293D01}" type="slidenum">
              <a:rPr lang="it-IT" smtClean="0"/>
              <a:t>‹N›</a:t>
            </a:fld>
            <a:endParaRPr lang="it-IT"/>
          </a:p>
        </p:txBody>
      </p:sp>
    </p:spTree>
    <p:extLst>
      <p:ext uri="{BB962C8B-B14F-4D97-AF65-F5344CB8AC3E}">
        <p14:creationId xmlns:p14="http://schemas.microsoft.com/office/powerpoint/2010/main" val="2959156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2D9615B-EFAA-4524-833D-041B2BA382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25C5EBC-278B-4517-962D-31762CDD59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2370C92-D8CC-49A8-BBA5-577EEC19CA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486A9-9BEE-4823-BBBF-E3C626A7CD10}" type="datetimeFigureOut">
              <a:rPr lang="it-IT" smtClean="0"/>
              <a:t>24/06/2023</a:t>
            </a:fld>
            <a:endParaRPr lang="it-IT"/>
          </a:p>
        </p:txBody>
      </p:sp>
      <p:sp>
        <p:nvSpPr>
          <p:cNvPr id="5" name="Segnaposto piè di pagina 4">
            <a:extLst>
              <a:ext uri="{FF2B5EF4-FFF2-40B4-BE49-F238E27FC236}">
                <a16:creationId xmlns:a16="http://schemas.microsoft.com/office/drawing/2014/main" id="{556E8E9D-D262-4FC5-9DFC-34DE07F429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3CE9B8E-5E6F-4446-AEDB-3492BC9FDA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268ECB-BE2D-4535-B0D6-60DD1E293D01}" type="slidenum">
              <a:rPr lang="it-IT" smtClean="0"/>
              <a:t>‹N›</a:t>
            </a:fld>
            <a:endParaRPr lang="it-IT"/>
          </a:p>
        </p:txBody>
      </p:sp>
    </p:spTree>
    <p:extLst>
      <p:ext uri="{BB962C8B-B14F-4D97-AF65-F5344CB8AC3E}">
        <p14:creationId xmlns:p14="http://schemas.microsoft.com/office/powerpoint/2010/main" val="3419664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0340" y="3037446"/>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2670DBC4-60BC-4E52-9C88-D5118B8FC7D5}"/>
              </a:ext>
            </a:extLst>
          </p:cNvPr>
          <p:cNvSpPr txBox="1"/>
          <p:nvPr/>
        </p:nvSpPr>
        <p:spPr>
          <a:xfrm>
            <a:off x="1041479" y="2542021"/>
            <a:ext cx="8036213" cy="1938992"/>
          </a:xfrm>
          <a:prstGeom prst="rect">
            <a:avLst/>
          </a:prstGeom>
          <a:noFill/>
        </p:spPr>
        <p:txBody>
          <a:bodyPr wrap="square" rtlCol="0">
            <a:spAutoFit/>
          </a:bodyPr>
          <a:lstStyle/>
          <a:p>
            <a:r>
              <a:rPr lang="it-IT" sz="6000" b="1" dirty="0">
                <a:solidFill>
                  <a:srgbClr val="0000FF"/>
                </a:solidFill>
              </a:rPr>
              <a:t>Stage linguistico a Malta</a:t>
            </a:r>
          </a:p>
          <a:p>
            <a:r>
              <a:rPr lang="it-IT" sz="6000" b="1" dirty="0">
                <a:solidFill>
                  <a:srgbClr val="0000FF"/>
                </a:solidFill>
              </a:rPr>
              <a:t>16/23 aprile 2023</a:t>
            </a:r>
          </a:p>
        </p:txBody>
      </p:sp>
    </p:spTree>
    <p:extLst>
      <p:ext uri="{BB962C8B-B14F-4D97-AF65-F5344CB8AC3E}">
        <p14:creationId xmlns:p14="http://schemas.microsoft.com/office/powerpoint/2010/main" val="96690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6A2ACA02-1041-4C87-942C-4F8E7816243B}"/>
              </a:ext>
            </a:extLst>
          </p:cNvPr>
          <p:cNvSpPr txBox="1"/>
          <p:nvPr/>
        </p:nvSpPr>
        <p:spPr>
          <a:xfrm>
            <a:off x="703636" y="788302"/>
            <a:ext cx="10740457" cy="5909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Tante emozioni</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Giocare con gli amici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rPr>
              <a:t>Possibilità di conoscere altri bambini</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Compagni di stanza molto simpatici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rPr>
              <a:t>Stare lontano da casa se</a:t>
            </a:r>
            <a:r>
              <a:rPr lang="it-IT" sz="5400" b="1" dirty="0" err="1">
                <a:solidFill>
                  <a:srgbClr val="0000FF"/>
                </a:solidFill>
                <a:latin typeface="Calibri" panose="020F0502020204030204"/>
              </a:rPr>
              <a:t>nza</a:t>
            </a:r>
            <a:r>
              <a:rPr lang="it-IT" sz="5400" b="1" dirty="0">
                <a:solidFill>
                  <a:srgbClr val="0000FF"/>
                </a:solidFill>
                <a:latin typeface="Calibri" panose="020F0502020204030204"/>
              </a:rPr>
              <a:t> i genitori</a:t>
            </a:r>
          </a:p>
          <a:p>
            <a:r>
              <a:rPr lang="it-IT" sz="5400" b="1" dirty="0">
                <a:solidFill>
                  <a:srgbClr val="0000FF"/>
                </a:solidFill>
              </a:rPr>
              <a:t>Il primo volo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488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it-IT" dirty="0"/>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8E552BF5-B02D-4DFD-AC1A-1A985D0D449F}"/>
              </a:ext>
            </a:extLst>
          </p:cNvPr>
          <p:cNvSpPr txBox="1"/>
          <p:nvPr/>
        </p:nvSpPr>
        <p:spPr>
          <a:xfrm>
            <a:off x="562989" y="1023364"/>
            <a:ext cx="10865575" cy="5909310"/>
          </a:xfrm>
          <a:prstGeom prst="rect">
            <a:avLst/>
          </a:prstGeom>
          <a:noFill/>
        </p:spPr>
        <p:txBody>
          <a:bodyPr wrap="square" rtlCol="0">
            <a:spAutoFit/>
          </a:bodyPr>
          <a:lstStyle/>
          <a:p>
            <a:r>
              <a:rPr lang="it-IT" sz="5400" b="1" dirty="0">
                <a:solidFill>
                  <a:srgbClr val="FF0000"/>
                </a:solidFill>
              </a:rPr>
              <a:t>Solo 15 minuti di pausa tra una lezione e l’altra</a:t>
            </a:r>
          </a:p>
          <a:p>
            <a:r>
              <a:rPr lang="it-IT" sz="5400" b="1" dirty="0">
                <a:solidFill>
                  <a:srgbClr val="FF0000"/>
                </a:solidFill>
              </a:rPr>
              <a:t>Lezioni al pomeriggio</a:t>
            </a:r>
          </a:p>
          <a:p>
            <a:r>
              <a:rPr lang="it-IT" sz="5400" b="1" dirty="0">
                <a:solidFill>
                  <a:srgbClr val="FF0000"/>
                </a:solidFill>
              </a:rPr>
              <a:t>Ritardo dell’aereo nel volo di andata</a:t>
            </a:r>
          </a:p>
          <a:p>
            <a:r>
              <a:rPr lang="it-IT" sz="5400" b="1" dirty="0">
                <a:solidFill>
                  <a:srgbClr val="FF0000"/>
                </a:solidFill>
              </a:rPr>
              <a:t>Il cibo in generale</a:t>
            </a:r>
          </a:p>
          <a:p>
            <a:r>
              <a:rPr lang="it-IT" sz="5400" b="1" dirty="0">
                <a:solidFill>
                  <a:srgbClr val="FF0000"/>
                </a:solidFill>
              </a:rPr>
              <a:t>Packet lunch da migliorare</a:t>
            </a:r>
          </a:p>
          <a:p>
            <a:endParaRPr lang="it-IT" sz="5400" b="1" dirty="0">
              <a:solidFill>
                <a:srgbClr val="FF0000"/>
              </a:solidFill>
            </a:endParaRPr>
          </a:p>
        </p:txBody>
      </p:sp>
      <p:pic>
        <p:nvPicPr>
          <p:cNvPr id="36" name="Elemento grafico 35" descr="Faccia triste senza riempimento">
            <a:extLst>
              <a:ext uri="{FF2B5EF4-FFF2-40B4-BE49-F238E27FC236}">
                <a16:creationId xmlns:a16="http://schemas.microsoft.com/office/drawing/2014/main" id="{465FC9EB-FAF5-4206-8308-7197200988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3955"/>
            <a:ext cx="914400" cy="914400"/>
          </a:xfrm>
          <a:prstGeom prst="rect">
            <a:avLst/>
          </a:prstGeom>
        </p:spPr>
      </p:pic>
    </p:spTree>
    <p:extLst>
      <p:ext uri="{BB962C8B-B14F-4D97-AF65-F5344CB8AC3E}">
        <p14:creationId xmlns:p14="http://schemas.microsoft.com/office/powerpoint/2010/main" val="3938496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4BFAA321-ED03-4255-B996-D9B1ACD02C79}"/>
              </a:ext>
            </a:extLst>
          </p:cNvPr>
          <p:cNvSpPr txBox="1"/>
          <p:nvPr/>
        </p:nvSpPr>
        <p:spPr>
          <a:xfrm>
            <a:off x="1034484" y="2032296"/>
            <a:ext cx="9812777" cy="6740307"/>
          </a:xfrm>
          <a:prstGeom prst="rect">
            <a:avLst/>
          </a:prstGeom>
          <a:noFill/>
        </p:spPr>
        <p:txBody>
          <a:bodyPr wrap="square" rtlCol="0">
            <a:spAutoFit/>
          </a:bodyPr>
          <a:lstStyle/>
          <a:p>
            <a:r>
              <a:rPr lang="it-IT" sz="5400" b="1" dirty="0">
                <a:solidFill>
                  <a:srgbClr val="FF0000"/>
                </a:solidFill>
              </a:rPr>
              <a:t>Cena poco abbondante</a:t>
            </a:r>
          </a:p>
          <a:p>
            <a:r>
              <a:rPr lang="it-IT" sz="5400" b="1" dirty="0">
                <a:solidFill>
                  <a:srgbClr val="FF0000"/>
                </a:solidFill>
              </a:rPr>
              <a:t>Cena non molto buona</a:t>
            </a:r>
          </a:p>
          <a:p>
            <a:r>
              <a:rPr lang="it-IT" sz="5400" b="1" dirty="0">
                <a:solidFill>
                  <a:srgbClr val="FF0000"/>
                </a:solidFill>
              </a:rPr>
              <a:t>Camere non molto pulite</a:t>
            </a:r>
          </a:p>
          <a:p>
            <a:endParaRPr lang="it-IT" sz="5400" b="1" dirty="0">
              <a:solidFill>
                <a:srgbClr val="FF0000"/>
              </a:solidFill>
            </a:endParaRPr>
          </a:p>
          <a:p>
            <a:endParaRPr lang="it-IT" sz="5400" b="1" dirty="0">
              <a:solidFill>
                <a:srgbClr val="FF0000"/>
              </a:solidFill>
            </a:endParaRPr>
          </a:p>
          <a:p>
            <a:endParaRPr lang="it-IT" sz="5400" b="1" dirty="0">
              <a:solidFill>
                <a:srgbClr val="FF0000"/>
              </a:solidFill>
            </a:endParaRPr>
          </a:p>
          <a:p>
            <a:endParaRPr lang="it-IT" sz="5400" b="1" dirty="0">
              <a:solidFill>
                <a:srgbClr val="FF0000"/>
              </a:solidFill>
            </a:endParaRPr>
          </a:p>
          <a:p>
            <a:endParaRPr lang="it-IT" sz="5400" b="1" dirty="0">
              <a:solidFill>
                <a:srgbClr val="FF0000"/>
              </a:solidFill>
            </a:endParaRPr>
          </a:p>
        </p:txBody>
      </p:sp>
    </p:spTree>
    <p:extLst>
      <p:ext uri="{BB962C8B-B14F-4D97-AF65-F5344CB8AC3E}">
        <p14:creationId xmlns:p14="http://schemas.microsoft.com/office/powerpoint/2010/main" val="3594932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6A2ACA02-1041-4C87-942C-4F8E7816243B}"/>
              </a:ext>
            </a:extLst>
          </p:cNvPr>
          <p:cNvSpPr txBox="1"/>
          <p:nvPr/>
        </p:nvSpPr>
        <p:spPr>
          <a:xfrm>
            <a:off x="252357" y="69725"/>
            <a:ext cx="10740457" cy="68634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003399"/>
                </a:solidFill>
                <a:effectLst/>
                <a:uLnTx/>
                <a:uFillTx/>
                <a:latin typeface="Calibri" panose="020F0502020204030204"/>
                <a:ea typeface="+mn-ea"/>
                <a:cs typeface="+mn-cs"/>
              </a:rPr>
              <a:t>Una settimana di scuola fuori dal comune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b="1" i="0" u="none" strike="noStrike" kern="1200" cap="none" spc="0" normalizeH="0" baseline="0" noProof="0" dirty="0">
              <a:ln>
                <a:noFill/>
              </a:ln>
              <a:solidFill>
                <a:srgbClr val="003399"/>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3399"/>
                </a:solidFill>
                <a:latin typeface="Calibri" panose="020F0502020204030204"/>
              </a:rPr>
              <a:t>Mi presento, sono XXXXXXX un normale bambino che sta percorrendo il lungo ed impegnativo tragitto di quarta elementare.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400" i="0" u="none" strike="noStrike" kern="1200" cap="none" spc="0" normalizeH="0" baseline="0" noProof="0" dirty="0">
                <a:ln>
                  <a:noFill/>
                </a:ln>
                <a:solidFill>
                  <a:srgbClr val="003399"/>
                </a:solidFill>
                <a:effectLst/>
                <a:uLnTx/>
                <a:uFillTx/>
                <a:latin typeface="Calibri" panose="020F0502020204030204"/>
                <a:ea typeface="+mn-ea"/>
                <a:cs typeface="+mn-cs"/>
              </a:rPr>
              <a:t>Però, un magico giorno, mi arrivò la notizia </a:t>
            </a:r>
            <a:r>
              <a:rPr lang="it-IT" sz="2400" dirty="0">
                <a:solidFill>
                  <a:srgbClr val="003399"/>
                </a:solidFill>
                <a:latin typeface="Calibri" panose="020F0502020204030204"/>
              </a:rPr>
              <a:t>che dal sedici al </a:t>
            </a:r>
            <a:r>
              <a:rPr lang="it-IT" sz="2400" dirty="0" err="1">
                <a:solidFill>
                  <a:srgbClr val="003399"/>
                </a:solidFill>
                <a:latin typeface="Calibri" panose="020F0502020204030204"/>
              </a:rPr>
              <a:t>ventitrè</a:t>
            </a:r>
            <a:r>
              <a:rPr lang="it-IT" sz="2400" dirty="0">
                <a:solidFill>
                  <a:srgbClr val="003399"/>
                </a:solidFill>
                <a:latin typeface="Calibri" panose="020F0502020204030204"/>
              </a:rPr>
              <a:t> di aprile sarei partito per Malta, ovviamente con il consenso della mamma e del papà.</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400" i="0" u="none" strike="noStrike" kern="1200" cap="none" spc="0" normalizeH="0" baseline="0" noProof="0" dirty="0">
                <a:ln>
                  <a:noFill/>
                </a:ln>
                <a:solidFill>
                  <a:srgbClr val="003399"/>
                </a:solidFill>
                <a:effectLst/>
                <a:uLnTx/>
                <a:uFillTx/>
                <a:latin typeface="Calibri" panose="020F0502020204030204"/>
                <a:ea typeface="+mn-ea"/>
                <a:cs typeface="+mn-cs"/>
              </a:rPr>
              <a:t>Ero emozionato, ma non troppo, </a:t>
            </a:r>
            <a:r>
              <a:rPr kumimoji="0" lang="it-IT" sz="2400" i="0" u="none" strike="noStrike" kern="1200" cap="none" spc="0" normalizeH="0" baseline="0" noProof="0" dirty="0" err="1">
                <a:ln>
                  <a:noFill/>
                </a:ln>
                <a:solidFill>
                  <a:srgbClr val="003399"/>
                </a:solidFill>
                <a:effectLst/>
                <a:uLnTx/>
                <a:uFillTx/>
                <a:latin typeface="Calibri" panose="020F0502020204030204"/>
                <a:ea typeface="+mn-ea"/>
                <a:cs typeface="+mn-cs"/>
              </a:rPr>
              <a:t>finchè</a:t>
            </a:r>
            <a:r>
              <a:rPr kumimoji="0" lang="it-IT" sz="2400" i="0" u="none" strike="noStrike" kern="1200" cap="none" spc="0" normalizeH="0" baseline="0" noProof="0" dirty="0">
                <a:ln>
                  <a:noFill/>
                </a:ln>
                <a:solidFill>
                  <a:srgbClr val="003399"/>
                </a:solidFill>
                <a:effectLst/>
                <a:uLnTx/>
                <a:uFillTx/>
                <a:latin typeface="Calibri" panose="020F0502020204030204"/>
                <a:ea typeface="+mn-ea"/>
                <a:cs typeface="+mn-cs"/>
              </a:rPr>
              <a:t> non arrivò il grande giorno, quello della partenza. Io salii sul pullman con un po’ di rancore pensando alla mamma e riflettendo se ce la potevo fare anche senza di lei. Salutandola per l’ultima volta dal vetro, partimmo per l’isola e la nazione più piccola d’Europa, ovvero Malta. Ero agitato come non mai per quello stage linguistico e vacanza studio: via!</a:t>
            </a:r>
          </a:p>
          <a:p>
            <a:pPr lvl="0">
              <a:defRPr/>
            </a:pPr>
            <a:r>
              <a:rPr lang="it-IT" sz="2400" dirty="0">
                <a:solidFill>
                  <a:srgbClr val="003399"/>
                </a:solidFill>
                <a:latin typeface="Calibri" panose="020F0502020204030204"/>
              </a:rPr>
              <a:t>Siamo partiti da Milano-Linate con un, secondo me, bellissimo e colorato aereo con il nome di Air-Malta. Era decorato di rosso con le frecce incrociate di color bianco, esse erano il simbolo di Malta negli anni dei cavalieri. Quando tutti fummo seduti, sentii un’emozione incredibile al decollo dell’aereo e, in circa un’ora e quaranta minuti, arrivammo a </a:t>
            </a:r>
            <a:r>
              <a:rPr lang="it-IT" sz="2400" dirty="0">
                <a:solidFill>
                  <a:srgbClr val="003399"/>
                </a:solidFill>
              </a:rPr>
              <a:t>destinazione.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solidFill>
                <a:srgbClr val="003399"/>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i="0" u="none" strike="noStrike" kern="1200" cap="none" spc="0" normalizeH="0" baseline="0" noProof="0" dirty="0">
              <a:ln>
                <a:noFill/>
              </a:ln>
              <a:solidFill>
                <a:srgbClr val="003399"/>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i="0" u="none" strike="noStrike" kern="1200" cap="none" spc="0" normalizeH="0" baseline="0" noProof="0" dirty="0">
              <a:ln>
                <a:noFill/>
              </a:ln>
              <a:solidFill>
                <a:srgbClr val="00339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6214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10" name="CasellaDiTesto 9">
            <a:extLst>
              <a:ext uri="{FF2B5EF4-FFF2-40B4-BE49-F238E27FC236}">
                <a16:creationId xmlns:a16="http://schemas.microsoft.com/office/drawing/2014/main" id="{C7141DBD-9362-4309-92F5-63D0E108D98C}"/>
              </a:ext>
            </a:extLst>
          </p:cNvPr>
          <p:cNvSpPr txBox="1"/>
          <p:nvPr/>
        </p:nvSpPr>
        <p:spPr>
          <a:xfrm>
            <a:off x="562989" y="1122363"/>
            <a:ext cx="10708391" cy="5170646"/>
          </a:xfrm>
          <a:prstGeom prst="rect">
            <a:avLst/>
          </a:prstGeom>
          <a:noFill/>
        </p:spPr>
        <p:txBody>
          <a:bodyPr wrap="square" rtlCol="0">
            <a:spAutoFit/>
          </a:bodyPr>
          <a:lstStyle/>
          <a:p>
            <a:r>
              <a:rPr lang="it-IT" sz="2400" dirty="0">
                <a:solidFill>
                  <a:srgbClr val="003399"/>
                </a:solidFill>
              </a:rPr>
              <a:t>Abbiamo visitato tutta l’isola, ogni mattina, dopo la colazione, visitavamo un angolo diverso, abbiamo visto Mdina, Rabat, molte chiese e cattedrali, il quadro del Caravaggio e tante altre cose.</a:t>
            </a:r>
          </a:p>
          <a:p>
            <a:r>
              <a:rPr lang="it-IT" sz="2400" dirty="0">
                <a:solidFill>
                  <a:srgbClr val="003399"/>
                </a:solidFill>
              </a:rPr>
              <a:t>E’ stato divertente vedere il film in 5D, salire sul pullman scoperto e stare con i miei amici. L’ultimo dì, come da programma dovevamo andare all’isola di </a:t>
            </a:r>
            <a:r>
              <a:rPr lang="it-IT" sz="2400" dirty="0" err="1">
                <a:solidFill>
                  <a:srgbClr val="003399"/>
                </a:solidFill>
              </a:rPr>
              <a:t>Gozo</a:t>
            </a:r>
            <a:r>
              <a:rPr lang="it-IT" sz="2400" dirty="0">
                <a:solidFill>
                  <a:srgbClr val="003399"/>
                </a:solidFill>
              </a:rPr>
              <a:t>. In quell’escursione ero proprio emozionato, siamo andati in un luogo indimenticabile, ovvero le grotte. Salimmo su una barca bianca e subito entrammo in una grotta, ma … nel lato opposto a dove eravamo noi, c’era un posto lugubre, lì, io chiusi gli occhi e sentii intorno a me il fruscio dell’acqua limpida, quando li riaprii vidi il colore rosa dei coralli che si riflettevano nello specchio del mare, ero rimasto esterrefatto.</a:t>
            </a:r>
          </a:p>
          <a:p>
            <a:r>
              <a:rPr lang="it-IT" sz="2400" dirty="0">
                <a:solidFill>
                  <a:srgbClr val="003399"/>
                </a:solidFill>
              </a:rPr>
              <a:t>Ogni pomeriggio, dalle 14 alle 17 si facevano le lezioni di inglese, il mio maestro si chiamava </a:t>
            </a:r>
            <a:r>
              <a:rPr lang="it-IT" sz="2400" dirty="0" err="1">
                <a:solidFill>
                  <a:srgbClr val="003399"/>
                </a:solidFill>
              </a:rPr>
              <a:t>Abrham</a:t>
            </a:r>
            <a:r>
              <a:rPr lang="it-IT" sz="2400" dirty="0">
                <a:solidFill>
                  <a:srgbClr val="003399"/>
                </a:solidFill>
              </a:rPr>
              <a:t>, era molto bravo e gentile.</a:t>
            </a:r>
          </a:p>
          <a:p>
            <a:r>
              <a:rPr lang="it-IT" sz="2400" dirty="0">
                <a:solidFill>
                  <a:srgbClr val="003399"/>
                </a:solidFill>
              </a:rPr>
              <a:t>Io sono stato un bambino molto fortunato per aver avuto questa opportunità.</a:t>
            </a:r>
          </a:p>
          <a:p>
            <a:endParaRPr lang="it-IT" dirty="0"/>
          </a:p>
        </p:txBody>
      </p:sp>
    </p:spTree>
    <p:extLst>
      <p:ext uri="{BB962C8B-B14F-4D97-AF65-F5344CB8AC3E}">
        <p14:creationId xmlns:p14="http://schemas.microsoft.com/office/powerpoint/2010/main" val="3965806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endParaRPr lang="it-IT"/>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661797" y="650081"/>
            <a:ext cx="10780045" cy="8125301"/>
          </a:xfrm>
          <a:prstGeom prst="rect">
            <a:avLst/>
          </a:prstGeom>
          <a:noFill/>
        </p:spPr>
        <p:txBody>
          <a:bodyPr wrap="square" rtlCol="0">
            <a:spAutoFit/>
          </a:bodyPr>
          <a:lstStyle/>
          <a:p>
            <a:r>
              <a:rPr lang="it-IT" sz="2400" b="1" dirty="0">
                <a:solidFill>
                  <a:srgbClr val="003399"/>
                </a:solidFill>
              </a:rPr>
              <a:t>STAGE A MALTA</a:t>
            </a:r>
          </a:p>
          <a:p>
            <a:r>
              <a:rPr lang="it-IT" sz="2400" dirty="0">
                <a:solidFill>
                  <a:srgbClr val="003399"/>
                </a:solidFill>
              </a:rPr>
              <a:t>A dicembre 2022 è partita l’iniziativa di fare uno stage a Malta. Giorno per giorno si è organizzato il tutto e la dirigente ha deciso di confermare lo stage nella settimana dal 16 al 23 aprile. Arrivato il giorno della partenza ci siamo ritrovati con la scuola primaria classi 4° e 5° di Cevo, Cedegolo e Demo e la 1° media di Cedegolo e Berzo. Abbiamo caricato le valigie sul pullman e poi siamo saliti sul bus. La destinazione era Milano-Linate arrivati all’aeroporto alle 18:00 ognuno ha mangiato il proprio panino e alle 19:15 abbiamo fatto il check-in. Abbiamo aspettato nelle panchine dell’aeroporto fino alle 20:45 per poi imbarcarci sull’aereo. L’aereo ha avuto un ritardo di circa 1:30 e alle 22:30 siamo finalmente partiti. Per arrivare all’aeroporto di Malta ci abbiamo impiegato circa 2 ore. Siamo atterrati a mezzanotte circa, abbiamo ripreso le valigie e poi siamo saliti su un altro pullman che ci ha portati all’hotel Salini</a:t>
            </a:r>
            <a:r>
              <a:rPr lang="it-IT" sz="2400" dirty="0"/>
              <a:t>.</a:t>
            </a:r>
          </a:p>
          <a:p>
            <a:r>
              <a:rPr lang="it-IT" sz="2400" dirty="0">
                <a:solidFill>
                  <a:srgbClr val="003399"/>
                </a:solidFill>
              </a:rPr>
              <a:t>Siamo entrati: l’hotel era gigante, stupendo e super illuminato. Ci hanno assegnato le stanze e poi siamo andati a dormire, finalmente!</a:t>
            </a:r>
          </a:p>
          <a:p>
            <a:endParaRPr lang="it-IT" sz="2400"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586585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661797" y="650081"/>
            <a:ext cx="10780045" cy="8125301"/>
          </a:xfrm>
          <a:prstGeom prst="rect">
            <a:avLst/>
          </a:prstGeom>
          <a:noFill/>
        </p:spPr>
        <p:txBody>
          <a:bodyPr wrap="square" rtlCol="0">
            <a:spAutoFit/>
          </a:bodyPr>
          <a:lstStyle/>
          <a:p>
            <a:pPr lvl="0"/>
            <a:r>
              <a:rPr lang="it-IT" sz="2400" dirty="0">
                <a:solidFill>
                  <a:srgbClr val="003399"/>
                </a:solidFill>
              </a:rPr>
              <a:t>GIORNO 1:</a:t>
            </a:r>
          </a:p>
          <a:p>
            <a:pPr lvl="0"/>
            <a:r>
              <a:rPr lang="it-IT" sz="2400" dirty="0">
                <a:solidFill>
                  <a:srgbClr val="003399"/>
                </a:solidFill>
              </a:rPr>
              <a:t>17 aprile 2023 Lunedì mattino alle ore 7:00 le maestre Ornella Boldini Andreana Pedretti, Manuela Biondi e per la classe secondaria Giacomina Maffeis ci hanno svegliati bussando alla porta di ogni camera, ci siamo preparati e alle 7:30 siamo scesi in sala ristorante e abbiamo fatto una colazione abbondante, alle 8:00 siamo saliti su un pullman che ci ha portati a Mdina, abbiamo visitato la città e poi siamo andati in un parco e abbiamo mangiato il pack lunch, nulla di buono! Appena dopo il pranzo siamo andati in hotel a preparare il materiale per le lezioni. Alle 2:00 abbiamo cominciato, ci hanno divisi in 3 classi ognuna da 13-14 bambini. Alle 15:30 abbiamo fatto una pausa di 15 minuti e ripreso le lezioni fino alle 17:15. Al termine siamo saliti in camera per riposarci. Alle 18:30 la cena era pronta, un buon cibo ci aspettava nella sala ristorante. Come primo c’erano due tipi di pasta, di secondo carne, patate al forno e verdura mista e come dolce la torta o la frutta. Dopo cena abbiamo guardato un film in inglese nelle aule in cui facevamo lezione per poi andare a dormire.</a:t>
            </a:r>
            <a:endParaRPr kumimoji="0" lang="it-IT" sz="2400" b="0" i="0" u="none" strike="noStrike" kern="1200" cap="none" spc="0" normalizeH="0" baseline="0" noProof="0" dirty="0">
              <a:ln>
                <a:noFill/>
              </a:ln>
              <a:solidFill>
                <a:srgbClr val="003399"/>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1631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661797" y="650081"/>
            <a:ext cx="10780045" cy="7755969"/>
          </a:xfrm>
          <a:prstGeom prst="rect">
            <a:avLst/>
          </a:prstGeom>
          <a:noFill/>
        </p:spPr>
        <p:txBody>
          <a:bodyPr wrap="square" rtlCol="0">
            <a:spAutoFit/>
          </a:bodyPr>
          <a:lstStyle/>
          <a:p>
            <a:pPr lvl="0"/>
            <a:r>
              <a:rPr lang="it-IT" sz="2400" dirty="0">
                <a:solidFill>
                  <a:srgbClr val="003399"/>
                </a:solidFill>
              </a:rPr>
              <a:t>GIORNO 2:</a:t>
            </a:r>
          </a:p>
          <a:p>
            <a:pPr lvl="0"/>
            <a:r>
              <a:rPr lang="it-IT" sz="2400" dirty="0">
                <a:solidFill>
                  <a:srgbClr val="003399"/>
                </a:solidFill>
              </a:rPr>
              <a:t>18 APRILE 2023 Al mattino abbiamo seguito la stessa routine di lunedì ma siamo andati a vedere la cattedrale della Valletta e un film in 5D:le poltrone si muovevano e sembrava che i pezzi ti venissero addosso. Abbiamo fatto lo stesso pranzo e abbiamo ripetuto le stesse lezioni. Alle 18:30 ci siamo recati alla sala ristorante a mangiare. Dopo cena potevamo scegliere se guardare un altro film o la partita MILAN-NAPOLI. Finita la partita e il film siamo andati a dormire.</a:t>
            </a:r>
          </a:p>
          <a:p>
            <a:pPr lvl="0"/>
            <a:r>
              <a:rPr lang="it-IT" sz="2400" dirty="0">
                <a:solidFill>
                  <a:srgbClr val="003399"/>
                </a:solidFill>
              </a:rPr>
              <a:t>GIORNO 3:</a:t>
            </a:r>
          </a:p>
          <a:p>
            <a:pPr lvl="0"/>
            <a:r>
              <a:rPr lang="it-IT" sz="2400" dirty="0">
                <a:solidFill>
                  <a:srgbClr val="003399"/>
                </a:solidFill>
              </a:rPr>
              <a:t>19 APRILE 2023 Al mattino ci siamo svegliati alle 7:00, siamo andati a fare colazione e poi abbiamo preso un pullman che ci ha portati al porto di Valletta. Abbiamo preso una mini crociera che ci ha fatto fare un giro. Siamo tornati in hotel alle 13:30 per fare le lezioni. Finite le lezioni siamo andati in camera a riposarci. Alle 18:30 siamo andati a mangiare e alle 20:30 siamo andati al parco giochi, siamo ritornati in hotel alle 21:30 e siamo andati a dormire. </a:t>
            </a:r>
            <a:endParaRPr kumimoji="0" lang="it-IT" sz="2400" b="0" i="0" u="none" strike="noStrike" kern="1200" cap="none" spc="0" normalizeH="0" baseline="0" noProof="0" dirty="0">
              <a:ln>
                <a:noFill/>
              </a:ln>
              <a:solidFill>
                <a:srgbClr val="003399"/>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8820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600443" y="1342618"/>
            <a:ext cx="10780045" cy="48013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0"/>
            <a:r>
              <a:rPr lang="it-IT" sz="2400" dirty="0">
                <a:solidFill>
                  <a:srgbClr val="003399"/>
                </a:solidFill>
              </a:rPr>
              <a:t>GIORNO 4:</a:t>
            </a:r>
          </a:p>
          <a:p>
            <a:pPr lvl="0"/>
            <a:r>
              <a:rPr lang="it-IT" sz="2400" dirty="0">
                <a:solidFill>
                  <a:srgbClr val="003399"/>
                </a:solidFill>
              </a:rPr>
              <a:t>20 APRILE 2023 Al mattino siamo andati a vedere la chiesa dov’era caduta la bomba che si dice non sia esplosa. Sotto la chiesa c’erano i sotterranei, dove si nascondevano le persone durante la seconda guerra mondiale e li abbiamo visitati. Abbiamo mangiato e poi siamo andati a fare le lezioni. Finite le lezioni siamo andati in camera alle 18:30 siamo scesi a cenare. Alle 20:30 siamo andati al parco giochi e poi siamo andati in hotel a dormire.</a:t>
            </a:r>
          </a:p>
          <a:p>
            <a:pPr lvl="0"/>
            <a:r>
              <a:rPr lang="it-IT" sz="2400" dirty="0">
                <a:solidFill>
                  <a:srgbClr val="003399"/>
                </a:solidFill>
              </a:rPr>
              <a:t>GIORNO 5:</a:t>
            </a:r>
          </a:p>
          <a:p>
            <a:pPr lvl="0"/>
            <a:r>
              <a:rPr lang="it-IT" sz="2400" dirty="0">
                <a:solidFill>
                  <a:srgbClr val="003399"/>
                </a:solidFill>
              </a:rPr>
              <a:t>21 APRILE 2023 Al mattino abbiamo fatto colazione e poi siamo andati a piedi al MC Donald, abbiamo camminato circa 15km. Abbiamo mangiato e siamo andati alle lezioni; finite le lezioni ci siamo riposati e siamo andati a cena. Alle 19: 45 ci siamo ritrovati in una stanza a vedere un film. Finito il film siamo andati a dormire. </a:t>
            </a: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3824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576275" y="1374274"/>
            <a:ext cx="10780045" cy="50783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003399"/>
                </a:solidFill>
                <a:effectLst/>
                <a:uLnTx/>
                <a:uFillTx/>
                <a:latin typeface="Calibri" panose="020F0502020204030204"/>
                <a:ea typeface="+mn-ea"/>
                <a:cs typeface="+mn-cs"/>
              </a:rPr>
              <a:t>GIORNO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003399"/>
                </a:solidFill>
                <a:effectLst/>
                <a:uLnTx/>
                <a:uFillTx/>
                <a:latin typeface="Calibri" panose="020F0502020204030204"/>
                <a:ea typeface="+mn-ea"/>
                <a:cs typeface="+mn-cs"/>
              </a:rPr>
              <a:t>22 APRILE 2023 Ci siamo svegliati alle 6:30, abbiamo fatto una breve colazione e poi abbiamo preso un pullman che ci ha portati al porto per prendere una nave. Siamo saliti sulla nave e siamo andati a GOZO, abbiamo preso un altro pullman e siamo andati a mangiare il gelato o chi voleva il proprio panino. Siamo andati con un motoscafo nelle grotte nel mare e abbiamo fatto un giro. Abbiamo ripreso il pullman che ci ha portati a vedere dei monumenti e un bellissimo panorama. Abbiamo preso la nave alle 16:00 e siamo tornati in hotel a riposarci, alle 18:30amo andati a cenare e alle 20:00 siamo andati al parco giochi. Alle 22:00 siamo andati in camera a dormire.</a:t>
            </a:r>
            <a:endParaRPr kumimoji="0" lang="it-IT" sz="2400" b="0" i="0" u="none" strike="noStrike" kern="1200" cap="none" spc="0" normalizeH="0" baseline="0" noProof="0" dirty="0">
              <a:ln>
                <a:noFill/>
              </a:ln>
              <a:solidFill>
                <a:srgbClr val="003399"/>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631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0340" y="3037446"/>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2670DBC4-60BC-4E52-9C88-D5118B8FC7D5}"/>
              </a:ext>
            </a:extLst>
          </p:cNvPr>
          <p:cNvSpPr txBox="1"/>
          <p:nvPr/>
        </p:nvSpPr>
        <p:spPr>
          <a:xfrm>
            <a:off x="938879" y="2225828"/>
            <a:ext cx="8036213"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6000" b="1" dirty="0">
                <a:solidFill>
                  <a:srgbClr val="0000FF"/>
                </a:solidFill>
                <a:latin typeface="Calibri" panose="020F0502020204030204"/>
              </a:rPr>
              <a:t>Aspetti piacevoli e meno piacevoli</a:t>
            </a:r>
            <a:endParaRPr kumimoji="0" lang="it-IT" sz="6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323E67E3-0D2B-41F7-999B-23F3A963E5BB}"/>
              </a:ext>
            </a:extLst>
          </p:cNvPr>
          <p:cNvSpPr txBox="1"/>
          <p:nvPr/>
        </p:nvSpPr>
        <p:spPr>
          <a:xfrm>
            <a:off x="3951548" y="5139109"/>
            <a:ext cx="754492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rgbClr val="0000FF"/>
                </a:solidFill>
                <a:effectLst/>
                <a:uLnTx/>
                <a:uFillTx/>
                <a:latin typeface="Calibri" panose="020F0502020204030204"/>
                <a:ea typeface="+mn-ea"/>
                <a:cs typeface="+mn-cs"/>
              </a:rPr>
              <a:t>Impressioni a ruota libera…</a:t>
            </a:r>
          </a:p>
        </p:txBody>
      </p:sp>
    </p:spTree>
    <p:extLst>
      <p:ext uri="{BB962C8B-B14F-4D97-AF65-F5344CB8AC3E}">
        <p14:creationId xmlns:p14="http://schemas.microsoft.com/office/powerpoint/2010/main" val="3344856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triste senza riempimento">
            <a:extLst>
              <a:ext uri="{FF2B5EF4-FFF2-40B4-BE49-F238E27FC236}">
                <a16:creationId xmlns:a16="http://schemas.microsoft.com/office/drawing/2014/main" id="{7E134AF9-BE00-43E9-8BDE-CC2518BC805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800" y="3231204"/>
            <a:ext cx="654996" cy="654996"/>
          </a:xfrm>
          <a:prstGeom prst="rect">
            <a:avLst/>
          </a:prstGeom>
        </p:spPr>
      </p:pic>
      <p:pic>
        <p:nvPicPr>
          <p:cNvPr id="6" name="Elemento grafico 5" descr="Faccia triste senza riempimento">
            <a:extLst>
              <a:ext uri="{FF2B5EF4-FFF2-40B4-BE49-F238E27FC236}">
                <a16:creationId xmlns:a16="http://schemas.microsoft.com/office/drawing/2014/main" id="{34506837-E367-4634-AA34-FD2E7B1E78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0651" y="2306856"/>
            <a:ext cx="607979" cy="607979"/>
          </a:xfrm>
          <a:prstGeom prst="rect">
            <a:avLst/>
          </a:prstGeom>
        </p:spPr>
      </p:pic>
      <p:pic>
        <p:nvPicPr>
          <p:cNvPr id="7" name="Elemento grafico 6" descr="Faccia triste senza riempimento">
            <a:extLst>
              <a:ext uri="{FF2B5EF4-FFF2-40B4-BE49-F238E27FC236}">
                <a16:creationId xmlns:a16="http://schemas.microsoft.com/office/drawing/2014/main" id="{B9ECFF6B-9051-4D14-ACA0-222E8348FE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67000" y="2057400"/>
            <a:ext cx="914400" cy="914400"/>
          </a:xfrm>
          <a:prstGeom prst="rect">
            <a:avLst/>
          </a:prstGeom>
        </p:spPr>
      </p:pic>
      <p:pic>
        <p:nvPicPr>
          <p:cNvPr id="8" name="Elemento grafico 7" descr="Faccia triste senza riempimento">
            <a:extLst>
              <a:ext uri="{FF2B5EF4-FFF2-40B4-BE49-F238E27FC236}">
                <a16:creationId xmlns:a16="http://schemas.microsoft.com/office/drawing/2014/main" id="{4A30C6D1-038C-4EB5-BFE4-943FBE57CB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4343400"/>
            <a:ext cx="914400" cy="914400"/>
          </a:xfrm>
          <a:prstGeom prst="rect">
            <a:avLst/>
          </a:prstGeom>
        </p:spPr>
      </p:pic>
      <p:pic>
        <p:nvPicPr>
          <p:cNvPr id="9" name="Elemento grafico 8" descr="Faccia triste senza riempimento">
            <a:extLst>
              <a:ext uri="{FF2B5EF4-FFF2-40B4-BE49-F238E27FC236}">
                <a16:creationId xmlns:a16="http://schemas.microsoft.com/office/drawing/2014/main" id="{EA45F79A-ABD7-4066-B58E-53D4F5B2C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48600" y="4062042"/>
            <a:ext cx="914400" cy="914400"/>
          </a:xfrm>
          <a:prstGeom prst="rect">
            <a:avLst/>
          </a:prstGeom>
        </p:spPr>
      </p:pic>
      <p:pic>
        <p:nvPicPr>
          <p:cNvPr id="11" name="Elemento grafico 10" descr="Faccia triste senza riempimento">
            <a:extLst>
              <a:ext uri="{FF2B5EF4-FFF2-40B4-BE49-F238E27FC236}">
                <a16:creationId xmlns:a16="http://schemas.microsoft.com/office/drawing/2014/main" id="{C50992EB-8F88-48E7-89D3-8D1F6F6483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8976" y="3602037"/>
            <a:ext cx="622789" cy="622789"/>
          </a:xfrm>
          <a:prstGeom prst="rect">
            <a:avLst/>
          </a:prstGeom>
        </p:spPr>
      </p:pic>
      <p:pic>
        <p:nvPicPr>
          <p:cNvPr id="12" name="Elemento grafico 11" descr="Faccia triste senza riempimento">
            <a:extLst>
              <a:ext uri="{FF2B5EF4-FFF2-40B4-BE49-F238E27FC236}">
                <a16:creationId xmlns:a16="http://schemas.microsoft.com/office/drawing/2014/main" id="{C97C039E-5B04-48E6-BF15-734BDB9C2C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0001" y="435161"/>
            <a:ext cx="914400" cy="914400"/>
          </a:xfrm>
          <a:prstGeom prst="rect">
            <a:avLst/>
          </a:prstGeom>
        </p:spPr>
      </p:pic>
      <p:pic>
        <p:nvPicPr>
          <p:cNvPr id="13" name="Elemento grafico 12" descr="Faccia triste senza riempimento">
            <a:extLst>
              <a:ext uri="{FF2B5EF4-FFF2-40B4-BE49-F238E27FC236}">
                <a16:creationId xmlns:a16="http://schemas.microsoft.com/office/drawing/2014/main" id="{A13881B0-A029-40B4-A223-970718BDC6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6400" y="665163"/>
            <a:ext cx="914400" cy="914400"/>
          </a:xfrm>
          <a:prstGeom prst="rect">
            <a:avLst/>
          </a:prstGeom>
        </p:spPr>
      </p:pic>
      <p:pic>
        <p:nvPicPr>
          <p:cNvPr id="14" name="Elemento grafico 13" descr="Faccia triste senza riempimento">
            <a:extLst>
              <a:ext uri="{FF2B5EF4-FFF2-40B4-BE49-F238E27FC236}">
                <a16:creationId xmlns:a16="http://schemas.microsoft.com/office/drawing/2014/main" id="{F183A0EA-62F8-4710-B6CA-FEAA8F580D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45301" y="1480563"/>
            <a:ext cx="1251963" cy="1251963"/>
          </a:xfrm>
          <a:prstGeom prst="rect">
            <a:avLst/>
          </a:prstGeom>
        </p:spPr>
      </p:pic>
      <p:pic>
        <p:nvPicPr>
          <p:cNvPr id="15" name="Elemento grafico 14" descr="Faccia triste senza riempimento">
            <a:extLst>
              <a:ext uri="{FF2B5EF4-FFF2-40B4-BE49-F238E27FC236}">
                <a16:creationId xmlns:a16="http://schemas.microsoft.com/office/drawing/2014/main" id="{87379308-6AA8-4C79-A1E4-E50F10F9C9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7451" y="4054653"/>
            <a:ext cx="914400" cy="914400"/>
          </a:xfrm>
          <a:prstGeom prst="rect">
            <a:avLst/>
          </a:prstGeom>
        </p:spPr>
      </p:pic>
      <p:pic>
        <p:nvPicPr>
          <p:cNvPr id="16" name="Elemento grafico 15" descr="Faccia triste senza riempimento">
            <a:extLst>
              <a:ext uri="{FF2B5EF4-FFF2-40B4-BE49-F238E27FC236}">
                <a16:creationId xmlns:a16="http://schemas.microsoft.com/office/drawing/2014/main" id="{F4864865-EF54-4E80-BEFE-EAC726941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58111" y="5594705"/>
            <a:ext cx="914400" cy="914400"/>
          </a:xfrm>
          <a:prstGeom prst="rect">
            <a:avLst/>
          </a:prstGeom>
        </p:spPr>
      </p:pic>
      <p:pic>
        <p:nvPicPr>
          <p:cNvPr id="17" name="Elemento grafico 16" descr="Faccia triste senza riempimento">
            <a:extLst>
              <a:ext uri="{FF2B5EF4-FFF2-40B4-BE49-F238E27FC236}">
                <a16:creationId xmlns:a16="http://schemas.microsoft.com/office/drawing/2014/main" id="{EE715959-9EC6-4A7F-98BB-7894AD94F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8277" y="5377436"/>
            <a:ext cx="914400" cy="914400"/>
          </a:xfrm>
          <a:prstGeom prst="rect">
            <a:avLst/>
          </a:prstGeom>
        </p:spPr>
      </p:pic>
      <p:pic>
        <p:nvPicPr>
          <p:cNvPr id="18" name="Elemento grafico 17" descr="Faccia triste senza riempimento">
            <a:extLst>
              <a:ext uri="{FF2B5EF4-FFF2-40B4-BE49-F238E27FC236}">
                <a16:creationId xmlns:a16="http://schemas.microsoft.com/office/drawing/2014/main" id="{86854851-B89E-414C-A816-746C67E907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80634" y="5129499"/>
            <a:ext cx="914400" cy="914400"/>
          </a:xfrm>
          <a:prstGeom prst="rect">
            <a:avLst/>
          </a:prstGeom>
        </p:spPr>
      </p:pic>
      <p:pic>
        <p:nvPicPr>
          <p:cNvPr id="19" name="Elemento grafico 18" descr="Faccia triste senza riempimento">
            <a:extLst>
              <a:ext uri="{FF2B5EF4-FFF2-40B4-BE49-F238E27FC236}">
                <a16:creationId xmlns:a16="http://schemas.microsoft.com/office/drawing/2014/main" id="{CAA5277F-0F5A-4F3E-A3E6-A9B7DEF74F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6549" y="5816921"/>
            <a:ext cx="914400" cy="914400"/>
          </a:xfrm>
          <a:prstGeom prst="rect">
            <a:avLst/>
          </a:prstGeom>
        </p:spPr>
      </p:pic>
      <p:pic>
        <p:nvPicPr>
          <p:cNvPr id="20" name="Elemento grafico 19" descr="Faccia triste senza riempimento">
            <a:extLst>
              <a:ext uri="{FF2B5EF4-FFF2-40B4-BE49-F238E27FC236}">
                <a16:creationId xmlns:a16="http://schemas.microsoft.com/office/drawing/2014/main" id="{0FE0C89B-0523-49CD-B3B6-FDD27DAD22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9100" y="1023364"/>
            <a:ext cx="914400" cy="914400"/>
          </a:xfrm>
          <a:prstGeom prst="rect">
            <a:avLst/>
          </a:prstGeom>
        </p:spPr>
      </p:pic>
      <p:pic>
        <p:nvPicPr>
          <p:cNvPr id="21" name="Elemento grafico 20" descr="Faccia triste senza riempimento">
            <a:extLst>
              <a:ext uri="{FF2B5EF4-FFF2-40B4-BE49-F238E27FC236}">
                <a16:creationId xmlns:a16="http://schemas.microsoft.com/office/drawing/2014/main" id="{BF00F625-9D08-46D9-A4F8-A8BAB435F7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67800" y="5945499"/>
            <a:ext cx="679315" cy="679315"/>
          </a:xfrm>
          <a:prstGeom prst="rect">
            <a:avLst/>
          </a:prstGeom>
        </p:spPr>
      </p:pic>
      <p:pic>
        <p:nvPicPr>
          <p:cNvPr id="22" name="Elemento grafico 21" descr="Faccia triste senza riempimento">
            <a:extLst>
              <a:ext uri="{FF2B5EF4-FFF2-40B4-BE49-F238E27FC236}">
                <a16:creationId xmlns:a16="http://schemas.microsoft.com/office/drawing/2014/main" id="{703E4B7D-D162-403E-B7BB-C209075072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5126" y="1818127"/>
            <a:ext cx="914400" cy="914400"/>
          </a:xfrm>
          <a:prstGeom prst="rect">
            <a:avLst/>
          </a:prstGeom>
        </p:spPr>
      </p:pic>
      <p:pic>
        <p:nvPicPr>
          <p:cNvPr id="23" name="Elemento grafico 22" descr="Faccia triste senza riempimento">
            <a:extLst>
              <a:ext uri="{FF2B5EF4-FFF2-40B4-BE49-F238E27FC236}">
                <a16:creationId xmlns:a16="http://schemas.microsoft.com/office/drawing/2014/main" id="{D4335161-2279-4A7B-B7DD-4B0D6E1CB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03770" y="382571"/>
            <a:ext cx="1168130" cy="1168130"/>
          </a:xfrm>
          <a:prstGeom prst="rect">
            <a:avLst/>
          </a:prstGeom>
        </p:spPr>
      </p:pic>
      <p:pic>
        <p:nvPicPr>
          <p:cNvPr id="24" name="Elemento grafico 23" descr="Faccia triste senza riempimento">
            <a:extLst>
              <a:ext uri="{FF2B5EF4-FFF2-40B4-BE49-F238E27FC236}">
                <a16:creationId xmlns:a16="http://schemas.microsoft.com/office/drawing/2014/main" id="{1616E230-4D28-4ACF-8273-FDEFCF4840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22377" y="422132"/>
            <a:ext cx="914400" cy="914400"/>
          </a:xfrm>
          <a:prstGeom prst="rect">
            <a:avLst/>
          </a:prstGeom>
        </p:spPr>
      </p:pic>
      <p:pic>
        <p:nvPicPr>
          <p:cNvPr id="25" name="Elemento grafico 24" descr="Faccia triste senza riempimento">
            <a:extLst>
              <a:ext uri="{FF2B5EF4-FFF2-40B4-BE49-F238E27FC236}">
                <a16:creationId xmlns:a16="http://schemas.microsoft.com/office/drawing/2014/main" id="{6C98B677-FAB9-4BB9-81CB-3DA93882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3400" y="473852"/>
            <a:ext cx="914400" cy="914400"/>
          </a:xfrm>
          <a:prstGeom prst="rect">
            <a:avLst/>
          </a:prstGeom>
        </p:spPr>
      </p:pic>
      <p:pic>
        <p:nvPicPr>
          <p:cNvPr id="26" name="Elemento grafico 25" descr="Faccia triste senza riempimento">
            <a:extLst>
              <a:ext uri="{FF2B5EF4-FFF2-40B4-BE49-F238E27FC236}">
                <a16:creationId xmlns:a16="http://schemas.microsoft.com/office/drawing/2014/main" id="{C708BD16-31DD-4812-8FCC-113FBE100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440" y="3278873"/>
            <a:ext cx="914400" cy="914400"/>
          </a:xfrm>
          <a:prstGeom prst="rect">
            <a:avLst/>
          </a:prstGeom>
        </p:spPr>
      </p:pic>
      <p:pic>
        <p:nvPicPr>
          <p:cNvPr id="27" name="Elemento grafico 26" descr="Faccia triste senza riempimento">
            <a:extLst>
              <a:ext uri="{FF2B5EF4-FFF2-40B4-BE49-F238E27FC236}">
                <a16:creationId xmlns:a16="http://schemas.microsoft.com/office/drawing/2014/main" id="{63BFAD77-0851-4DB1-AF6F-59AE733DB5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47317" y="4204823"/>
            <a:ext cx="597440" cy="597440"/>
          </a:xfrm>
          <a:prstGeom prst="rect">
            <a:avLst/>
          </a:prstGeom>
        </p:spPr>
      </p:pic>
      <p:pic>
        <p:nvPicPr>
          <p:cNvPr id="28" name="Elemento grafico 27" descr="Faccia triste senza riempimento">
            <a:extLst>
              <a:ext uri="{FF2B5EF4-FFF2-40B4-BE49-F238E27FC236}">
                <a16:creationId xmlns:a16="http://schemas.microsoft.com/office/drawing/2014/main" id="{FF006CC2-2B97-4650-BBB2-0EC165E603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4380" y="453955"/>
            <a:ext cx="597440" cy="597440"/>
          </a:xfrm>
          <a:prstGeom prst="rect">
            <a:avLst/>
          </a:prstGeom>
        </p:spPr>
      </p:pic>
      <p:pic>
        <p:nvPicPr>
          <p:cNvPr id="29" name="Elemento grafico 28" descr="Faccia triste senza riempimento">
            <a:extLst>
              <a:ext uri="{FF2B5EF4-FFF2-40B4-BE49-F238E27FC236}">
                <a16:creationId xmlns:a16="http://schemas.microsoft.com/office/drawing/2014/main" id="{F9A5C565-2206-4346-B2E8-B7FB7F407B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75443" y="6070452"/>
            <a:ext cx="597440" cy="597440"/>
          </a:xfrm>
          <a:prstGeom prst="rect">
            <a:avLst/>
          </a:prstGeom>
        </p:spPr>
      </p:pic>
      <p:pic>
        <p:nvPicPr>
          <p:cNvPr id="30" name="Elemento grafico 29" descr="Faccia triste senza riempimento">
            <a:extLst>
              <a:ext uri="{FF2B5EF4-FFF2-40B4-BE49-F238E27FC236}">
                <a16:creationId xmlns:a16="http://schemas.microsoft.com/office/drawing/2014/main" id="{10668F03-2FCC-405D-9357-3B76B8DF17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3754" y="2163625"/>
            <a:ext cx="597440" cy="597440"/>
          </a:xfrm>
          <a:prstGeom prst="rect">
            <a:avLst/>
          </a:prstGeom>
        </p:spPr>
      </p:pic>
      <p:pic>
        <p:nvPicPr>
          <p:cNvPr id="31" name="Elemento grafico 30" descr="Faccia triste senza riempimento">
            <a:extLst>
              <a:ext uri="{FF2B5EF4-FFF2-40B4-BE49-F238E27FC236}">
                <a16:creationId xmlns:a16="http://schemas.microsoft.com/office/drawing/2014/main" id="{A3900031-FCC5-4075-A554-A2A16CF5CE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920" y="2160341"/>
            <a:ext cx="597440" cy="597440"/>
          </a:xfrm>
          <a:prstGeom prst="rect">
            <a:avLst/>
          </a:prstGeom>
        </p:spPr>
      </p:pic>
      <p:pic>
        <p:nvPicPr>
          <p:cNvPr id="32" name="Elemento grafico 31" descr="Faccia triste senza riempimento">
            <a:extLst>
              <a:ext uri="{FF2B5EF4-FFF2-40B4-BE49-F238E27FC236}">
                <a16:creationId xmlns:a16="http://schemas.microsoft.com/office/drawing/2014/main" id="{35DAF1C7-70F1-4D79-A1D1-26A7B644B4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989" y="4598291"/>
            <a:ext cx="597440" cy="597440"/>
          </a:xfrm>
          <a:prstGeom prst="rect">
            <a:avLst/>
          </a:prstGeom>
        </p:spPr>
      </p:pic>
      <p:sp>
        <p:nvSpPr>
          <p:cNvPr id="33" name="Sottotitolo 2">
            <a:extLst>
              <a:ext uri="{FF2B5EF4-FFF2-40B4-BE49-F238E27FC236}">
                <a16:creationId xmlns:a16="http://schemas.microsoft.com/office/drawing/2014/main" id="{EFB58987-65CF-459D-A409-6302BC81C097}"/>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4" name="Elemento grafico 33" descr="Faccia triste senza riempimento">
            <a:extLst>
              <a:ext uri="{FF2B5EF4-FFF2-40B4-BE49-F238E27FC236}">
                <a16:creationId xmlns:a16="http://schemas.microsoft.com/office/drawing/2014/main" id="{2D92D539-4A1B-4791-AA0D-CDBA975C3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16791" y="5910126"/>
            <a:ext cx="597440" cy="597440"/>
          </a:xfrm>
          <a:prstGeom prst="rect">
            <a:avLst/>
          </a:prstGeom>
        </p:spPr>
      </p:pic>
      <p:pic>
        <p:nvPicPr>
          <p:cNvPr id="35" name="Elemento grafico 34" descr="Faccia triste senza riempimento">
            <a:extLst>
              <a:ext uri="{FF2B5EF4-FFF2-40B4-BE49-F238E27FC236}">
                <a16:creationId xmlns:a16="http://schemas.microsoft.com/office/drawing/2014/main" id="{C839300B-8821-4F90-9439-46443F155B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444" y="4503543"/>
            <a:ext cx="597440" cy="597440"/>
          </a:xfrm>
          <a:prstGeom prst="rect">
            <a:avLst/>
          </a:prstGeom>
        </p:spPr>
      </p:pic>
      <p:sp>
        <p:nvSpPr>
          <p:cNvPr id="4" name="CasellaDiTesto 3">
            <a:extLst>
              <a:ext uri="{FF2B5EF4-FFF2-40B4-BE49-F238E27FC236}">
                <a16:creationId xmlns:a16="http://schemas.microsoft.com/office/drawing/2014/main" id="{D3C284A1-2121-4494-926B-1C7B7E98AE1F}"/>
              </a:ext>
            </a:extLst>
          </p:cNvPr>
          <p:cNvSpPr txBox="1"/>
          <p:nvPr/>
        </p:nvSpPr>
        <p:spPr>
          <a:xfrm>
            <a:off x="2323322" y="1707502"/>
            <a:ext cx="7423793" cy="24198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CasellaDiTesto 37">
            <a:extLst>
              <a:ext uri="{FF2B5EF4-FFF2-40B4-BE49-F238E27FC236}">
                <a16:creationId xmlns:a16="http://schemas.microsoft.com/office/drawing/2014/main" id="{18819F0E-5E23-4F50-8BD4-1BD6FEFA5D41}"/>
              </a:ext>
            </a:extLst>
          </p:cNvPr>
          <p:cNvSpPr txBox="1"/>
          <p:nvPr/>
        </p:nvSpPr>
        <p:spPr>
          <a:xfrm>
            <a:off x="705977" y="1388252"/>
            <a:ext cx="10780045" cy="54476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003399"/>
                </a:solidFill>
                <a:effectLst/>
                <a:uLnTx/>
                <a:uFillTx/>
                <a:latin typeface="Calibri" panose="020F0502020204030204"/>
                <a:ea typeface="+mn-ea"/>
                <a:cs typeface="+mn-cs"/>
              </a:rPr>
              <a:t>ULTIMO GIORNO: 23 APRILE 2023 Ci siamo svegliati alle 7:00, abbiamo fatto colazione e siamo andati a fare una passeggiata al parco giochi e alle 11:30 siamo andati in hotel: ci avevano preparato una buonissima pizza!! Abbiamo mangiato e alle 14:30 siamo saliti su un pullman che ci ha portati in aeroporto, abbiamo fatto il check-in alle 15:30 e abbiamo aspettato nelle panchine fino alle 18:00 per poi imbarcarci sull’aereo. Fortunatamente l’aereo non ha avuto alcun ritardo ed è partito subito. Ad arrivare all’aeroporto di Milano-Linate ci abbiamo messo 2 ore. Arrivati abbiamo preso le valigie e caricate su un pullman che ci ha portati a Cedegolo. Ci abbiamo messo 2 ore, siamo arrivati alle 22:45 circa abbiamo ritirato le valigie e siamo andati a casa tutti felici di questa esperienza ma anche un po' tristi perché era già finita.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9550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B6523BF8-FC3D-45CA-BFEE-842D72491A8D}"/>
              </a:ext>
            </a:extLst>
          </p:cNvPr>
          <p:cNvSpPr txBox="1"/>
          <p:nvPr/>
        </p:nvSpPr>
        <p:spPr>
          <a:xfrm>
            <a:off x="1162438" y="1799945"/>
            <a:ext cx="8928933" cy="3139321"/>
          </a:xfrm>
          <a:prstGeom prst="rect">
            <a:avLst/>
          </a:prstGeom>
          <a:noFill/>
        </p:spPr>
        <p:txBody>
          <a:bodyPr wrap="square" rtlCol="0">
            <a:spAutoFit/>
          </a:bodyPr>
          <a:lstStyle/>
          <a:p>
            <a:r>
              <a:rPr lang="it-IT" sz="6000" b="1" dirty="0">
                <a:solidFill>
                  <a:srgbClr val="0000FF"/>
                </a:solidFill>
              </a:rPr>
              <a:t>Lezioni molto divertenti</a:t>
            </a:r>
          </a:p>
          <a:p>
            <a:r>
              <a:rPr lang="it-IT" sz="6000" b="1" dirty="0">
                <a:solidFill>
                  <a:srgbClr val="0000FF"/>
                </a:solidFill>
              </a:rPr>
              <a:t>Scuola molto interessante</a:t>
            </a:r>
          </a:p>
          <a:p>
            <a:r>
              <a:rPr lang="it-IT" sz="6000" b="1" dirty="0">
                <a:solidFill>
                  <a:srgbClr val="0000FF"/>
                </a:solidFill>
              </a:rPr>
              <a:t>Maestri molto bravi</a:t>
            </a:r>
          </a:p>
          <a:p>
            <a:endParaRPr lang="it-IT" dirty="0"/>
          </a:p>
        </p:txBody>
      </p:sp>
      <p:sp>
        <p:nvSpPr>
          <p:cNvPr id="60" name="CasellaDiTesto 59">
            <a:extLst>
              <a:ext uri="{FF2B5EF4-FFF2-40B4-BE49-F238E27FC236}">
                <a16:creationId xmlns:a16="http://schemas.microsoft.com/office/drawing/2014/main" id="{0207B0BB-DD53-4CD2-BF87-C2D313775B4C}"/>
              </a:ext>
            </a:extLst>
          </p:cNvPr>
          <p:cNvSpPr txBox="1"/>
          <p:nvPr/>
        </p:nvSpPr>
        <p:spPr>
          <a:xfrm>
            <a:off x="1158119" y="1828904"/>
            <a:ext cx="8928933" cy="3139321"/>
          </a:xfrm>
          <a:prstGeom prst="rect">
            <a:avLst/>
          </a:prstGeom>
          <a:noFill/>
        </p:spPr>
        <p:txBody>
          <a:bodyPr wrap="square" rtlCol="0">
            <a:spAutoFit/>
          </a:bodyPr>
          <a:lstStyle/>
          <a:p>
            <a:r>
              <a:rPr lang="it-IT" sz="6000" b="1" dirty="0">
                <a:solidFill>
                  <a:srgbClr val="0000FF"/>
                </a:solidFill>
              </a:rPr>
              <a:t>Lezioni molto divertenti</a:t>
            </a:r>
          </a:p>
          <a:p>
            <a:r>
              <a:rPr lang="it-IT" sz="6000" b="1" dirty="0">
                <a:solidFill>
                  <a:srgbClr val="0000FF"/>
                </a:solidFill>
              </a:rPr>
              <a:t>Scuola molto interessante</a:t>
            </a:r>
          </a:p>
          <a:p>
            <a:r>
              <a:rPr lang="it-IT" sz="6000" b="1" dirty="0">
                <a:solidFill>
                  <a:srgbClr val="0000FF"/>
                </a:solidFill>
              </a:rPr>
              <a:t>Maestri molto bravi</a:t>
            </a:r>
          </a:p>
          <a:p>
            <a:endParaRPr lang="it-IT" dirty="0"/>
          </a:p>
        </p:txBody>
      </p:sp>
    </p:spTree>
    <p:extLst>
      <p:ext uri="{BB962C8B-B14F-4D97-AF65-F5344CB8AC3E}">
        <p14:creationId xmlns:p14="http://schemas.microsoft.com/office/powerpoint/2010/main" val="216968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AA3A349B-A6B4-4E3D-A876-82BC83D12329}"/>
              </a:ext>
            </a:extLst>
          </p:cNvPr>
          <p:cNvSpPr txBox="1"/>
          <p:nvPr/>
        </p:nvSpPr>
        <p:spPr>
          <a:xfrm>
            <a:off x="770107" y="1780670"/>
            <a:ext cx="10464815" cy="3785652"/>
          </a:xfrm>
          <a:prstGeom prst="rect">
            <a:avLst/>
          </a:prstGeom>
          <a:noFill/>
        </p:spPr>
        <p:txBody>
          <a:bodyPr wrap="square" rtlCol="0">
            <a:spAutoFit/>
          </a:bodyPr>
          <a:lstStyle/>
          <a:p>
            <a:r>
              <a:rPr lang="it-IT" sz="6000" b="1" dirty="0">
                <a:solidFill>
                  <a:srgbClr val="0000FF"/>
                </a:solidFill>
              </a:rPr>
              <a:t>Aule spaziose</a:t>
            </a:r>
          </a:p>
          <a:p>
            <a:r>
              <a:rPr lang="it-IT" sz="6000" b="1" dirty="0">
                <a:solidFill>
                  <a:srgbClr val="0000FF"/>
                </a:solidFill>
              </a:rPr>
              <a:t>Possibilità di imparare l’inglese</a:t>
            </a:r>
          </a:p>
          <a:p>
            <a:r>
              <a:rPr lang="it-IT" sz="6000" b="1" dirty="0">
                <a:solidFill>
                  <a:srgbClr val="0000FF"/>
                </a:solidFill>
              </a:rPr>
              <a:t>Scuola istruttiva</a:t>
            </a:r>
          </a:p>
          <a:p>
            <a:endParaRPr lang="it-IT" sz="6000" dirty="0">
              <a:solidFill>
                <a:srgbClr val="0000FF"/>
              </a:solidFill>
            </a:endParaRPr>
          </a:p>
        </p:txBody>
      </p:sp>
    </p:spTree>
    <p:extLst>
      <p:ext uri="{BB962C8B-B14F-4D97-AF65-F5344CB8AC3E}">
        <p14:creationId xmlns:p14="http://schemas.microsoft.com/office/powerpoint/2010/main" val="393698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591480C5-67A5-4BDB-A3DF-70740BF42539}"/>
              </a:ext>
            </a:extLst>
          </p:cNvPr>
          <p:cNvSpPr txBox="1"/>
          <p:nvPr/>
        </p:nvSpPr>
        <p:spPr>
          <a:xfrm>
            <a:off x="598364" y="514219"/>
            <a:ext cx="11171647" cy="7663636"/>
          </a:xfrm>
          <a:prstGeom prst="rect">
            <a:avLst/>
          </a:prstGeom>
          <a:noFill/>
        </p:spPr>
        <p:txBody>
          <a:bodyPr wrap="square" rtlCol="0">
            <a:spAutoFit/>
          </a:bodyPr>
          <a:lstStyle/>
          <a:p>
            <a:r>
              <a:rPr lang="it-IT" sz="5400" b="1" dirty="0">
                <a:solidFill>
                  <a:srgbClr val="0000FF"/>
                </a:solidFill>
              </a:rPr>
              <a:t>Gite ben programmate ed interessanti</a:t>
            </a:r>
          </a:p>
          <a:p>
            <a:r>
              <a:rPr lang="it-IT" sz="5400" b="1" dirty="0">
                <a:solidFill>
                  <a:srgbClr val="0000FF"/>
                </a:solidFill>
              </a:rPr>
              <a:t>Guide che spiegavano in modo chiaro</a:t>
            </a:r>
          </a:p>
          <a:p>
            <a:r>
              <a:rPr lang="it-IT" sz="5400" b="1" dirty="0">
                <a:solidFill>
                  <a:srgbClr val="0000FF"/>
                </a:solidFill>
              </a:rPr>
              <a:t>Le domande delle guide erano molto interessanti</a:t>
            </a:r>
          </a:p>
          <a:p>
            <a:r>
              <a:rPr lang="it-IT" sz="5400" b="1" dirty="0">
                <a:solidFill>
                  <a:srgbClr val="0000FF"/>
                </a:solidFill>
              </a:rPr>
              <a:t>L’isola di Malta con le sue 365 chiese</a:t>
            </a:r>
          </a:p>
          <a:p>
            <a:r>
              <a:rPr lang="it-IT" sz="5400" b="1" dirty="0">
                <a:solidFill>
                  <a:srgbClr val="0000FF"/>
                </a:solidFill>
              </a:rPr>
              <a:t>L’isola di </a:t>
            </a:r>
            <a:r>
              <a:rPr lang="it-IT" sz="5400" b="1" dirty="0" err="1">
                <a:solidFill>
                  <a:srgbClr val="0000FF"/>
                </a:solidFill>
              </a:rPr>
              <a:t>Gozo</a:t>
            </a:r>
            <a:endParaRPr lang="it-IT" sz="5400" b="1" dirty="0">
              <a:solidFill>
                <a:srgbClr val="0000FF"/>
              </a:solidFill>
            </a:endParaRPr>
          </a:p>
          <a:p>
            <a:r>
              <a:rPr lang="it-IT" sz="5400" b="1" dirty="0">
                <a:solidFill>
                  <a:srgbClr val="0000FF"/>
                </a:solidFill>
              </a:rPr>
              <a:t>Mdina e Rabat</a:t>
            </a:r>
          </a:p>
          <a:p>
            <a:endParaRPr lang="it-IT" sz="5400" b="1" dirty="0">
              <a:solidFill>
                <a:srgbClr val="0000FF"/>
              </a:solidFill>
            </a:endParaRPr>
          </a:p>
          <a:p>
            <a:endParaRPr lang="it-IT" sz="6000" b="1" dirty="0">
              <a:solidFill>
                <a:srgbClr val="0000FF"/>
              </a:solidFill>
            </a:endParaRPr>
          </a:p>
        </p:txBody>
      </p:sp>
    </p:spTree>
    <p:extLst>
      <p:ext uri="{BB962C8B-B14F-4D97-AF65-F5344CB8AC3E}">
        <p14:creationId xmlns:p14="http://schemas.microsoft.com/office/powerpoint/2010/main" val="368929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591480C5-67A5-4BDB-A3DF-70740BF42539}"/>
              </a:ext>
            </a:extLst>
          </p:cNvPr>
          <p:cNvSpPr txBox="1"/>
          <p:nvPr/>
        </p:nvSpPr>
        <p:spPr>
          <a:xfrm>
            <a:off x="545276" y="1344816"/>
            <a:ext cx="11171647" cy="849463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Viaggio in barca, indimenticabile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La grotta dei coralli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rPr>
              <a:t>Mare </a:t>
            </a:r>
            <a:r>
              <a:rPr kumimoji="0" lang="it-IT" sz="5400" b="1" i="0" u="none" strike="noStrike" kern="1200" cap="none" spc="0" normalizeH="0" baseline="0" noProof="0" dirty="0" err="1">
                <a:ln>
                  <a:noFill/>
                </a:ln>
                <a:solidFill>
                  <a:srgbClr val="0000FF"/>
                </a:solidFill>
                <a:effectLst/>
                <a:uLnTx/>
                <a:uFillTx/>
                <a:latin typeface="Calibri" panose="020F0502020204030204"/>
                <a:ea typeface="+mn-ea"/>
                <a:cs typeface="+mn-cs"/>
              </a:rPr>
              <a:t>stupefa</a:t>
            </a:r>
            <a:r>
              <a:rPr lang="it-IT" sz="5400" b="1" dirty="0" err="1">
                <a:solidFill>
                  <a:srgbClr val="0000FF"/>
                </a:solidFill>
                <a:latin typeface="Calibri" panose="020F0502020204030204"/>
              </a:rPr>
              <a:t>cente</a:t>
            </a:r>
            <a:r>
              <a:rPr lang="it-IT" sz="5400" b="1" dirty="0">
                <a:solidFill>
                  <a:srgbClr val="0000FF"/>
                </a:solidFill>
                <a:latin typeface="Calibri" panose="020F0502020204030204"/>
              </a:rPr>
              <a:t> e limpido</a:t>
            </a:r>
          </a:p>
          <a:p>
            <a:r>
              <a:rPr lang="it-IT" sz="5400" b="1" dirty="0">
                <a:solidFill>
                  <a:srgbClr val="0000FF"/>
                </a:solidFill>
              </a:rPr>
              <a:t>Andare in crociera</a:t>
            </a:r>
          </a:p>
          <a:p>
            <a:r>
              <a:rPr lang="it-IT" sz="5400" b="1" dirty="0">
                <a:solidFill>
                  <a:srgbClr val="0000FF"/>
                </a:solidFill>
              </a:rPr>
              <a:t>Salire sull’open bus</a:t>
            </a:r>
          </a:p>
          <a:p>
            <a:endParaRPr lang="it-IT" sz="5400" b="1" dirty="0">
              <a:solidFill>
                <a:srgbClr val="0000FF"/>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5400" b="1" dirty="0">
              <a:solidFill>
                <a:srgbClr val="0000FF"/>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6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2753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591480C5-67A5-4BDB-A3DF-70740BF42539}"/>
              </a:ext>
            </a:extLst>
          </p:cNvPr>
          <p:cNvSpPr txBox="1"/>
          <p:nvPr/>
        </p:nvSpPr>
        <p:spPr>
          <a:xfrm>
            <a:off x="545276" y="1344816"/>
            <a:ext cx="11171647" cy="35086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6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874CEE3B-B4B4-4190-88BB-6BE13B826E07}"/>
              </a:ext>
            </a:extLst>
          </p:cNvPr>
          <p:cNvSpPr txBox="1"/>
          <p:nvPr/>
        </p:nvSpPr>
        <p:spPr>
          <a:xfrm>
            <a:off x="615104" y="983303"/>
            <a:ext cx="10472167" cy="6001643"/>
          </a:xfrm>
          <a:prstGeom prst="rect">
            <a:avLst/>
          </a:prstGeom>
          <a:noFill/>
        </p:spPr>
        <p:txBody>
          <a:bodyPr wrap="square" rtlCol="0">
            <a:spAutoFit/>
          </a:bodyPr>
          <a:lstStyle/>
          <a:p>
            <a:r>
              <a:rPr lang="it-IT" sz="5400" b="1" dirty="0">
                <a:solidFill>
                  <a:srgbClr val="0000FF"/>
                </a:solidFill>
              </a:rPr>
              <a:t>Hotel lussuoso e ben organizzato</a:t>
            </a:r>
          </a:p>
          <a:p>
            <a:r>
              <a:rPr lang="it-IT" sz="5400" b="1" dirty="0">
                <a:solidFill>
                  <a:srgbClr val="0000FF"/>
                </a:solidFill>
              </a:rPr>
              <a:t>Camere molto belle, spaziose ed eleganti</a:t>
            </a:r>
          </a:p>
          <a:p>
            <a:r>
              <a:rPr lang="it-IT" sz="5400" b="1" dirty="0">
                <a:solidFill>
                  <a:srgbClr val="0000FF"/>
                </a:solidFill>
              </a:rPr>
              <a:t>La vista/mare dell’hotel</a:t>
            </a:r>
          </a:p>
          <a:p>
            <a:r>
              <a:rPr lang="it-IT" sz="5400" b="1" dirty="0">
                <a:solidFill>
                  <a:srgbClr val="0000FF"/>
                </a:solidFill>
              </a:rPr>
              <a:t>Colazione abbondante</a:t>
            </a:r>
          </a:p>
          <a:p>
            <a:endParaRPr lang="it-IT" sz="5400" b="1" dirty="0">
              <a:solidFill>
                <a:srgbClr val="0000FF"/>
              </a:solidFill>
            </a:endParaRPr>
          </a:p>
          <a:p>
            <a:endParaRPr lang="it-IT" sz="6000" b="1" dirty="0">
              <a:solidFill>
                <a:srgbClr val="0000FF"/>
              </a:solidFill>
            </a:endParaRPr>
          </a:p>
        </p:txBody>
      </p:sp>
    </p:spTree>
    <p:extLst>
      <p:ext uri="{BB962C8B-B14F-4D97-AF65-F5344CB8AC3E}">
        <p14:creationId xmlns:p14="http://schemas.microsoft.com/office/powerpoint/2010/main" val="26923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591480C5-67A5-4BDB-A3DF-70740BF42539}"/>
              </a:ext>
            </a:extLst>
          </p:cNvPr>
          <p:cNvSpPr txBox="1"/>
          <p:nvPr/>
        </p:nvSpPr>
        <p:spPr>
          <a:xfrm>
            <a:off x="545276" y="1344816"/>
            <a:ext cx="11171647" cy="350865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6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874CEE3B-B4B4-4190-88BB-6BE13B826E07}"/>
              </a:ext>
            </a:extLst>
          </p:cNvPr>
          <p:cNvSpPr txBox="1"/>
          <p:nvPr/>
        </p:nvSpPr>
        <p:spPr>
          <a:xfrm>
            <a:off x="906593" y="1344816"/>
            <a:ext cx="10472167" cy="766363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Andare al McDonald’s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rPr>
              <a:t>Acquistare i </a:t>
            </a:r>
            <a:r>
              <a:rPr kumimoji="0" lang="it-IT" sz="5400" b="1" i="0" u="none" strike="noStrike" kern="1200" cap="none" spc="0" normalizeH="0" baseline="0" noProof="0" dirty="0" err="1">
                <a:ln>
                  <a:noFill/>
                </a:ln>
                <a:solidFill>
                  <a:srgbClr val="0000FF"/>
                </a:solidFill>
                <a:effectLst/>
                <a:uLnTx/>
                <a:uFillTx/>
                <a:latin typeface="Calibri" panose="020F0502020204030204"/>
                <a:ea typeface="+mn-ea"/>
                <a:cs typeface="+mn-cs"/>
              </a:rPr>
              <a:t>souvenirs</a:t>
            </a: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Il film in 5D</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Le passeggiate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5400" b="1" dirty="0">
                <a:solidFill>
                  <a:srgbClr val="0000FF"/>
                </a:solidFill>
                <a:latin typeface="Calibri" panose="020F0502020204030204"/>
              </a:rPr>
              <a:t>Il parco giochi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5400" b="1" dirty="0">
              <a:solidFill>
                <a:srgbClr val="0000FF"/>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5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6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9208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A149-E7FE-4BDC-8F80-37718CCDAC50}"/>
              </a:ext>
            </a:extLst>
          </p:cNvPr>
          <p:cNvSpPr>
            <a:spLocks noGrp="1"/>
          </p:cNvSpPr>
          <p:nvPr>
            <p:ph type="ctrTitle"/>
          </p:nvPr>
        </p:nvSpPr>
        <p:spPr/>
        <p:txBody>
          <a:bodyPr/>
          <a:lstStyle/>
          <a:p>
            <a:endParaRPr lang="it-IT" dirty="0"/>
          </a:p>
        </p:txBody>
      </p:sp>
      <p:sp>
        <p:nvSpPr>
          <p:cNvPr id="3" name="Sottotitolo 2">
            <a:extLst>
              <a:ext uri="{FF2B5EF4-FFF2-40B4-BE49-F238E27FC236}">
                <a16:creationId xmlns:a16="http://schemas.microsoft.com/office/drawing/2014/main" id="{DCB60B9B-1E88-4D95-9D49-358EB420DC3B}"/>
              </a:ext>
            </a:extLst>
          </p:cNvPr>
          <p:cNvSpPr>
            <a:spLocks noGrp="1"/>
          </p:cNvSpPr>
          <p:nvPr>
            <p:ph type="subTitle" idx="1"/>
          </p:nvPr>
        </p:nvSpPr>
        <p:spPr/>
        <p:txBody>
          <a:bodyPr/>
          <a:lstStyle/>
          <a:p>
            <a:endParaRPr lang="it-IT" dirty="0"/>
          </a:p>
        </p:txBody>
      </p:sp>
      <p:pic>
        <p:nvPicPr>
          <p:cNvPr id="5" name="Elemento grafico 4" descr="Faccia sorridente senza riempimento">
            <a:extLst>
              <a:ext uri="{FF2B5EF4-FFF2-40B4-BE49-F238E27FC236}">
                <a16:creationId xmlns:a16="http://schemas.microsoft.com/office/drawing/2014/main" id="{A96E43EB-C933-4607-BBFE-E1AF795DC7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5447" y="4435475"/>
            <a:ext cx="914400" cy="914400"/>
          </a:xfrm>
          <a:prstGeom prst="rect">
            <a:avLst/>
          </a:prstGeom>
        </p:spPr>
      </p:pic>
      <p:pic>
        <p:nvPicPr>
          <p:cNvPr id="10" name="Elemento grafico 9" descr="Faccia sorridente senza riempimento">
            <a:extLst>
              <a:ext uri="{FF2B5EF4-FFF2-40B4-BE49-F238E27FC236}">
                <a16:creationId xmlns:a16="http://schemas.microsoft.com/office/drawing/2014/main" id="{248F18C3-CFF6-4A3F-BFC0-9B6E3B4DC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63732" y="3497132"/>
            <a:ext cx="562105" cy="562105"/>
          </a:xfrm>
          <a:prstGeom prst="rect">
            <a:avLst/>
          </a:prstGeom>
        </p:spPr>
      </p:pic>
      <p:pic>
        <p:nvPicPr>
          <p:cNvPr id="12" name="Elemento grafico 11" descr="Faccia sorridente senza riempimento">
            <a:extLst>
              <a:ext uri="{FF2B5EF4-FFF2-40B4-BE49-F238E27FC236}">
                <a16:creationId xmlns:a16="http://schemas.microsoft.com/office/drawing/2014/main" id="{775F0D89-E601-4FDD-8F1D-97652C35FD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67864" y="1919103"/>
            <a:ext cx="1149144" cy="1149144"/>
          </a:xfrm>
          <a:prstGeom prst="rect">
            <a:avLst/>
          </a:prstGeom>
        </p:spPr>
      </p:pic>
      <p:pic>
        <p:nvPicPr>
          <p:cNvPr id="15" name="Elemento grafico 14" descr="Faccia sorridente senza riempimento">
            <a:extLst>
              <a:ext uri="{FF2B5EF4-FFF2-40B4-BE49-F238E27FC236}">
                <a16:creationId xmlns:a16="http://schemas.microsoft.com/office/drawing/2014/main" id="{561F378E-D96B-4727-BA64-48CF1E5D15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528" y="4224709"/>
            <a:ext cx="914400" cy="914400"/>
          </a:xfrm>
          <a:prstGeom prst="rect">
            <a:avLst/>
          </a:prstGeom>
        </p:spPr>
      </p:pic>
      <p:pic>
        <p:nvPicPr>
          <p:cNvPr id="17" name="Elemento grafico 16" descr="Faccia sorridente senza riempimento">
            <a:extLst>
              <a:ext uri="{FF2B5EF4-FFF2-40B4-BE49-F238E27FC236}">
                <a16:creationId xmlns:a16="http://schemas.microsoft.com/office/drawing/2014/main" id="{D2622421-4920-41E0-A67B-114FFA0B9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40885" y="5139109"/>
            <a:ext cx="914400" cy="914400"/>
          </a:xfrm>
          <a:prstGeom prst="rect">
            <a:avLst/>
          </a:prstGeom>
        </p:spPr>
      </p:pic>
      <p:pic>
        <p:nvPicPr>
          <p:cNvPr id="18" name="Elemento grafico 17" descr="Faccia sorridente senza riempimento">
            <a:extLst>
              <a:ext uri="{FF2B5EF4-FFF2-40B4-BE49-F238E27FC236}">
                <a16:creationId xmlns:a16="http://schemas.microsoft.com/office/drawing/2014/main" id="{647CF70C-49B3-48E8-9404-EC138BF81C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51116" y="4435475"/>
            <a:ext cx="914400" cy="914400"/>
          </a:xfrm>
          <a:prstGeom prst="rect">
            <a:avLst/>
          </a:prstGeom>
        </p:spPr>
      </p:pic>
      <p:pic>
        <p:nvPicPr>
          <p:cNvPr id="19" name="Elemento grafico 18" descr="Faccia sorridente senza riempimento">
            <a:extLst>
              <a:ext uri="{FF2B5EF4-FFF2-40B4-BE49-F238E27FC236}">
                <a16:creationId xmlns:a16="http://schemas.microsoft.com/office/drawing/2014/main" id="{F7BCC30A-EA38-4720-B528-D965D2E168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3988" y="5257800"/>
            <a:ext cx="914400" cy="914400"/>
          </a:xfrm>
          <a:prstGeom prst="rect">
            <a:avLst/>
          </a:prstGeom>
        </p:spPr>
      </p:pic>
      <p:pic>
        <p:nvPicPr>
          <p:cNvPr id="20" name="Elemento grafico 19" descr="Faccia sorridente senza riempimento">
            <a:extLst>
              <a:ext uri="{FF2B5EF4-FFF2-40B4-BE49-F238E27FC236}">
                <a16:creationId xmlns:a16="http://schemas.microsoft.com/office/drawing/2014/main" id="{D4890FCC-EC8A-4F0F-B276-11BE835B6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5515" y="2184400"/>
            <a:ext cx="1057071" cy="1057071"/>
          </a:xfrm>
          <a:prstGeom prst="rect">
            <a:avLst/>
          </a:prstGeom>
        </p:spPr>
      </p:pic>
      <p:pic>
        <p:nvPicPr>
          <p:cNvPr id="21" name="Elemento grafico 20" descr="Faccia sorridente senza riempimento">
            <a:extLst>
              <a:ext uri="{FF2B5EF4-FFF2-40B4-BE49-F238E27FC236}">
                <a16:creationId xmlns:a16="http://schemas.microsoft.com/office/drawing/2014/main" id="{8E0A1934-DC75-4440-9047-153C155B84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11353" y="455716"/>
            <a:ext cx="1149144" cy="1149144"/>
          </a:xfrm>
          <a:prstGeom prst="rect">
            <a:avLst/>
          </a:prstGeom>
        </p:spPr>
      </p:pic>
      <p:pic>
        <p:nvPicPr>
          <p:cNvPr id="22" name="Elemento grafico 21" descr="Faccia sorridente senza riempimento">
            <a:extLst>
              <a:ext uri="{FF2B5EF4-FFF2-40B4-BE49-F238E27FC236}">
                <a16:creationId xmlns:a16="http://schemas.microsoft.com/office/drawing/2014/main" id="{1C6A3C58-AE2B-451E-A1C1-CFCFB2E47F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4492" y="587190"/>
            <a:ext cx="1093974" cy="1093974"/>
          </a:xfrm>
          <a:prstGeom prst="rect">
            <a:avLst/>
          </a:prstGeom>
        </p:spPr>
      </p:pic>
      <p:pic>
        <p:nvPicPr>
          <p:cNvPr id="23" name="Elemento grafico 22" descr="Faccia sorridente senza riempimento">
            <a:extLst>
              <a:ext uri="{FF2B5EF4-FFF2-40B4-BE49-F238E27FC236}">
                <a16:creationId xmlns:a16="http://schemas.microsoft.com/office/drawing/2014/main" id="{CEE65B4B-B27A-48DB-9A25-7799F8DD87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19749" y="194276"/>
            <a:ext cx="1093974" cy="1093974"/>
          </a:xfrm>
          <a:prstGeom prst="rect">
            <a:avLst/>
          </a:prstGeom>
        </p:spPr>
      </p:pic>
      <p:pic>
        <p:nvPicPr>
          <p:cNvPr id="24" name="Elemento grafico 23" descr="Faccia sorridente senza riempimento">
            <a:extLst>
              <a:ext uri="{FF2B5EF4-FFF2-40B4-BE49-F238E27FC236}">
                <a16:creationId xmlns:a16="http://schemas.microsoft.com/office/drawing/2014/main" id="{24340F93-CA4B-4909-857A-6EE908E14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592" y="2316163"/>
            <a:ext cx="914400" cy="914400"/>
          </a:xfrm>
          <a:prstGeom prst="rect">
            <a:avLst/>
          </a:prstGeom>
        </p:spPr>
      </p:pic>
      <p:pic>
        <p:nvPicPr>
          <p:cNvPr id="25" name="Elemento grafico 24" descr="Faccia sorridente senza riempimento">
            <a:extLst>
              <a:ext uri="{FF2B5EF4-FFF2-40B4-BE49-F238E27FC236}">
                <a16:creationId xmlns:a16="http://schemas.microsoft.com/office/drawing/2014/main" id="{3F04465F-CD10-4E14-BC2B-314CA24906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09616" y="532020"/>
            <a:ext cx="1149144" cy="1149144"/>
          </a:xfrm>
          <a:prstGeom prst="rect">
            <a:avLst/>
          </a:prstGeom>
        </p:spPr>
      </p:pic>
      <p:pic>
        <p:nvPicPr>
          <p:cNvPr id="26" name="Elemento grafico 25" descr="Faccia sorridente senza riempimento">
            <a:extLst>
              <a:ext uri="{FF2B5EF4-FFF2-40B4-BE49-F238E27FC236}">
                <a16:creationId xmlns:a16="http://schemas.microsoft.com/office/drawing/2014/main" id="{BCCCA5C9-A989-4403-8BE3-1D92E658DC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1560" y="3230563"/>
            <a:ext cx="914400" cy="914400"/>
          </a:xfrm>
          <a:prstGeom prst="rect">
            <a:avLst/>
          </a:prstGeom>
        </p:spPr>
      </p:pic>
      <p:pic>
        <p:nvPicPr>
          <p:cNvPr id="27" name="Elemento grafico 26" descr="Faccia sorridente senza riempimento">
            <a:extLst>
              <a:ext uri="{FF2B5EF4-FFF2-40B4-BE49-F238E27FC236}">
                <a16:creationId xmlns:a16="http://schemas.microsoft.com/office/drawing/2014/main" id="{E33A7D75-9C69-4874-B05F-698451B39C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38646" y="4900106"/>
            <a:ext cx="914400" cy="914400"/>
          </a:xfrm>
          <a:prstGeom prst="rect">
            <a:avLst/>
          </a:prstGeom>
        </p:spPr>
      </p:pic>
      <p:pic>
        <p:nvPicPr>
          <p:cNvPr id="28" name="Elemento grafico 27" descr="Faccia sorridente senza riempimento">
            <a:extLst>
              <a:ext uri="{FF2B5EF4-FFF2-40B4-BE49-F238E27FC236}">
                <a16:creationId xmlns:a16="http://schemas.microsoft.com/office/drawing/2014/main" id="{0AB60B58-A6DD-4C1C-BF39-7CA1105D6E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36" y="4224709"/>
            <a:ext cx="914400" cy="914400"/>
          </a:xfrm>
          <a:prstGeom prst="rect">
            <a:avLst/>
          </a:prstGeom>
        </p:spPr>
      </p:pic>
      <p:pic>
        <p:nvPicPr>
          <p:cNvPr id="29" name="Elemento grafico 28" descr="Faccia sorridente senza riempimento">
            <a:extLst>
              <a:ext uri="{FF2B5EF4-FFF2-40B4-BE49-F238E27FC236}">
                <a16:creationId xmlns:a16="http://schemas.microsoft.com/office/drawing/2014/main" id="{0DAAAF5D-95AB-4180-BFCA-83AD9120AE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0992" y="5357306"/>
            <a:ext cx="914400" cy="914400"/>
          </a:xfrm>
          <a:prstGeom prst="rect">
            <a:avLst/>
          </a:prstGeom>
        </p:spPr>
      </p:pic>
      <p:pic>
        <p:nvPicPr>
          <p:cNvPr id="30" name="Elemento grafico 29" descr="Faccia sorridente senza riempimento">
            <a:extLst>
              <a:ext uri="{FF2B5EF4-FFF2-40B4-BE49-F238E27FC236}">
                <a16:creationId xmlns:a16="http://schemas.microsoft.com/office/drawing/2014/main" id="{5EBDBAAE-AECE-4534-B3AC-76B6B859C4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2515" y="3743531"/>
            <a:ext cx="1149144" cy="1149144"/>
          </a:xfrm>
          <a:prstGeom prst="rect">
            <a:avLst/>
          </a:prstGeom>
        </p:spPr>
      </p:pic>
      <p:pic>
        <p:nvPicPr>
          <p:cNvPr id="31" name="Elemento grafico 30" descr="Faccia sorridente senza riempimento">
            <a:extLst>
              <a:ext uri="{FF2B5EF4-FFF2-40B4-BE49-F238E27FC236}">
                <a16:creationId xmlns:a16="http://schemas.microsoft.com/office/drawing/2014/main" id="{153F14E1-084D-4AFD-8A4A-703F452E5F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50486" y="836690"/>
            <a:ext cx="1149144" cy="1149144"/>
          </a:xfrm>
          <a:prstGeom prst="rect">
            <a:avLst/>
          </a:prstGeom>
        </p:spPr>
      </p:pic>
      <p:pic>
        <p:nvPicPr>
          <p:cNvPr id="32" name="Elemento grafico 31" descr="Faccia sorridente senza riempimento">
            <a:extLst>
              <a:ext uri="{FF2B5EF4-FFF2-40B4-BE49-F238E27FC236}">
                <a16:creationId xmlns:a16="http://schemas.microsoft.com/office/drawing/2014/main" id="{D2ED04D9-1441-482B-ADE8-8505D3C8A2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31478" y="3010784"/>
            <a:ext cx="1149144" cy="1149144"/>
          </a:xfrm>
          <a:prstGeom prst="rect">
            <a:avLst/>
          </a:prstGeom>
        </p:spPr>
      </p:pic>
      <p:pic>
        <p:nvPicPr>
          <p:cNvPr id="33" name="Elemento grafico 32" descr="Faccia sorridente senza riempimento">
            <a:extLst>
              <a:ext uri="{FF2B5EF4-FFF2-40B4-BE49-F238E27FC236}">
                <a16:creationId xmlns:a16="http://schemas.microsoft.com/office/drawing/2014/main" id="{3A46EB75-3A07-4B75-BAEE-4BD4D06421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8112" y="1266799"/>
            <a:ext cx="1149144" cy="1149144"/>
          </a:xfrm>
          <a:prstGeom prst="rect">
            <a:avLst/>
          </a:prstGeom>
        </p:spPr>
      </p:pic>
      <p:pic>
        <p:nvPicPr>
          <p:cNvPr id="34" name="Elemento grafico 33" descr="Faccia sorridente senza riempimento">
            <a:extLst>
              <a:ext uri="{FF2B5EF4-FFF2-40B4-BE49-F238E27FC236}">
                <a16:creationId xmlns:a16="http://schemas.microsoft.com/office/drawing/2014/main" id="{712C3597-9ABC-452C-9071-8709A66DA9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1692" y="3743531"/>
            <a:ext cx="1149144" cy="1149144"/>
          </a:xfrm>
          <a:prstGeom prst="rect">
            <a:avLst/>
          </a:prstGeom>
        </p:spPr>
      </p:pic>
      <p:pic>
        <p:nvPicPr>
          <p:cNvPr id="35" name="Elemento grafico 34" descr="Faccia sorridente senza riempimento">
            <a:extLst>
              <a:ext uri="{FF2B5EF4-FFF2-40B4-BE49-F238E27FC236}">
                <a16:creationId xmlns:a16="http://schemas.microsoft.com/office/drawing/2014/main" id="{71DD3C02-72C5-46D3-BE6D-20371B80D6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0623" y="3743531"/>
            <a:ext cx="1149144" cy="1149144"/>
          </a:xfrm>
          <a:prstGeom prst="rect">
            <a:avLst/>
          </a:prstGeom>
        </p:spPr>
      </p:pic>
      <p:pic>
        <p:nvPicPr>
          <p:cNvPr id="36" name="Elemento grafico 35" descr="Faccia sorridente senza riempimento">
            <a:extLst>
              <a:ext uri="{FF2B5EF4-FFF2-40B4-BE49-F238E27FC236}">
                <a16:creationId xmlns:a16="http://schemas.microsoft.com/office/drawing/2014/main" id="{44B3C542-5121-41B6-9CB2-27467EE8A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71630" y="3716473"/>
            <a:ext cx="1149144" cy="1149144"/>
          </a:xfrm>
          <a:prstGeom prst="rect">
            <a:avLst/>
          </a:prstGeom>
        </p:spPr>
      </p:pic>
      <p:pic>
        <p:nvPicPr>
          <p:cNvPr id="37" name="Elemento grafico 36" descr="Faccia sorridente senza riempimento">
            <a:extLst>
              <a:ext uri="{FF2B5EF4-FFF2-40B4-BE49-F238E27FC236}">
                <a16:creationId xmlns:a16="http://schemas.microsoft.com/office/drawing/2014/main" id="{7F97F07C-A432-4D51-8C39-F230A3AC0F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06773" y="5876426"/>
            <a:ext cx="652384" cy="652384"/>
          </a:xfrm>
          <a:prstGeom prst="rect">
            <a:avLst/>
          </a:prstGeom>
        </p:spPr>
      </p:pic>
      <p:pic>
        <p:nvPicPr>
          <p:cNvPr id="38" name="Elemento grafico 37" descr="Faccia sorridente senza riempimento">
            <a:extLst>
              <a:ext uri="{FF2B5EF4-FFF2-40B4-BE49-F238E27FC236}">
                <a16:creationId xmlns:a16="http://schemas.microsoft.com/office/drawing/2014/main" id="{E4477D90-98B7-4363-853C-ED36763E1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09335" y="4824721"/>
            <a:ext cx="1149144" cy="1149144"/>
          </a:xfrm>
          <a:prstGeom prst="rect">
            <a:avLst/>
          </a:prstGeom>
        </p:spPr>
      </p:pic>
      <p:pic>
        <p:nvPicPr>
          <p:cNvPr id="39" name="Elemento grafico 38" descr="Faccia sorridente senza riempimento">
            <a:extLst>
              <a:ext uri="{FF2B5EF4-FFF2-40B4-BE49-F238E27FC236}">
                <a16:creationId xmlns:a16="http://schemas.microsoft.com/office/drawing/2014/main" id="{4793EE6A-3390-4E22-974C-090612D56F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3"/>
            <a:ext cx="562105" cy="562105"/>
          </a:xfrm>
          <a:prstGeom prst="rect">
            <a:avLst/>
          </a:prstGeom>
        </p:spPr>
      </p:pic>
      <p:pic>
        <p:nvPicPr>
          <p:cNvPr id="40" name="Elemento grafico 39" descr="Faccia sorridente senza riempimento">
            <a:extLst>
              <a:ext uri="{FF2B5EF4-FFF2-40B4-BE49-F238E27FC236}">
                <a16:creationId xmlns:a16="http://schemas.microsoft.com/office/drawing/2014/main" id="{03B47367-39D2-4370-BC2C-42B34D5377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5965" y="3497132"/>
            <a:ext cx="562105" cy="562105"/>
          </a:xfrm>
          <a:prstGeom prst="rect">
            <a:avLst/>
          </a:prstGeom>
        </p:spPr>
      </p:pic>
      <p:pic>
        <p:nvPicPr>
          <p:cNvPr id="41" name="Elemento grafico 40" descr="Faccia sorridente senza riempimento">
            <a:extLst>
              <a:ext uri="{FF2B5EF4-FFF2-40B4-BE49-F238E27FC236}">
                <a16:creationId xmlns:a16="http://schemas.microsoft.com/office/drawing/2014/main" id="{0B74E4F0-C1C3-4772-92E4-58AA8EAE0C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10596" y="4144963"/>
            <a:ext cx="562105" cy="562105"/>
          </a:xfrm>
          <a:prstGeom prst="rect">
            <a:avLst/>
          </a:prstGeom>
        </p:spPr>
      </p:pic>
      <p:pic>
        <p:nvPicPr>
          <p:cNvPr id="43" name="Elemento grafico 42" descr="Faccia sorridente senza riempimento">
            <a:extLst>
              <a:ext uri="{FF2B5EF4-FFF2-40B4-BE49-F238E27FC236}">
                <a16:creationId xmlns:a16="http://schemas.microsoft.com/office/drawing/2014/main" id="{F61F60CF-51AB-42F9-8F63-F022660972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88134" y="2316163"/>
            <a:ext cx="562105" cy="562105"/>
          </a:xfrm>
          <a:prstGeom prst="rect">
            <a:avLst/>
          </a:prstGeom>
        </p:spPr>
      </p:pic>
      <p:pic>
        <p:nvPicPr>
          <p:cNvPr id="44" name="Elemento grafico 43" descr="Faccia sorridente senza riempimento">
            <a:extLst>
              <a:ext uri="{FF2B5EF4-FFF2-40B4-BE49-F238E27FC236}">
                <a16:creationId xmlns:a16="http://schemas.microsoft.com/office/drawing/2014/main" id="{152DCCAF-AFB0-4BA0-91FF-6B29DB0BF8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5" name="Elemento grafico 44" descr="Faccia sorridente senza riempimento">
            <a:extLst>
              <a:ext uri="{FF2B5EF4-FFF2-40B4-BE49-F238E27FC236}">
                <a16:creationId xmlns:a16="http://schemas.microsoft.com/office/drawing/2014/main" id="{64E88FD1-FE46-4305-BC4A-6BA9D60E6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681" y="825539"/>
            <a:ext cx="562105" cy="562105"/>
          </a:xfrm>
          <a:prstGeom prst="rect">
            <a:avLst/>
          </a:prstGeom>
        </p:spPr>
      </p:pic>
      <p:pic>
        <p:nvPicPr>
          <p:cNvPr id="46" name="Elemento grafico 45" descr="Faccia sorridente senza riempimento">
            <a:extLst>
              <a:ext uri="{FF2B5EF4-FFF2-40B4-BE49-F238E27FC236}">
                <a16:creationId xmlns:a16="http://schemas.microsoft.com/office/drawing/2014/main" id="{29D12B11-E965-4524-B3BA-D9B9EEC4B3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7040" y="825539"/>
            <a:ext cx="562105" cy="562105"/>
          </a:xfrm>
          <a:prstGeom prst="rect">
            <a:avLst/>
          </a:prstGeom>
        </p:spPr>
      </p:pic>
      <p:pic>
        <p:nvPicPr>
          <p:cNvPr id="47" name="Elemento grafico 46" descr="Faccia sorridente senza riempimento">
            <a:extLst>
              <a:ext uri="{FF2B5EF4-FFF2-40B4-BE49-F238E27FC236}">
                <a16:creationId xmlns:a16="http://schemas.microsoft.com/office/drawing/2014/main" id="{7A9339C8-8BCB-41AA-9D2A-BE1A7E532B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0689" y="514219"/>
            <a:ext cx="562105" cy="562105"/>
          </a:xfrm>
          <a:prstGeom prst="rect">
            <a:avLst/>
          </a:prstGeom>
        </p:spPr>
      </p:pic>
      <p:pic>
        <p:nvPicPr>
          <p:cNvPr id="48" name="Elemento grafico 47" descr="Faccia sorridente senza riempimento">
            <a:extLst>
              <a:ext uri="{FF2B5EF4-FFF2-40B4-BE49-F238E27FC236}">
                <a16:creationId xmlns:a16="http://schemas.microsoft.com/office/drawing/2014/main" id="{55191BCE-9A99-4B77-857E-03A05EBEFC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41407" y="583658"/>
            <a:ext cx="562105" cy="562105"/>
          </a:xfrm>
          <a:prstGeom prst="rect">
            <a:avLst/>
          </a:prstGeom>
        </p:spPr>
      </p:pic>
      <p:pic>
        <p:nvPicPr>
          <p:cNvPr id="49" name="Elemento grafico 48" descr="Faccia sorridente senza riempimento">
            <a:extLst>
              <a:ext uri="{FF2B5EF4-FFF2-40B4-BE49-F238E27FC236}">
                <a16:creationId xmlns:a16="http://schemas.microsoft.com/office/drawing/2014/main" id="{9C6831A6-DC2B-4820-B6E3-3012D3F99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0949" y="5761780"/>
            <a:ext cx="562105" cy="562105"/>
          </a:xfrm>
          <a:prstGeom prst="rect">
            <a:avLst/>
          </a:prstGeom>
        </p:spPr>
      </p:pic>
      <p:pic>
        <p:nvPicPr>
          <p:cNvPr id="50" name="Elemento grafico 49" descr="Faccia sorridente senza riempimento">
            <a:extLst>
              <a:ext uri="{FF2B5EF4-FFF2-40B4-BE49-F238E27FC236}">
                <a16:creationId xmlns:a16="http://schemas.microsoft.com/office/drawing/2014/main" id="{D0218719-AD08-4B4D-A4E2-956BFD56A8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60227" y="2630700"/>
            <a:ext cx="562105" cy="562105"/>
          </a:xfrm>
          <a:prstGeom prst="rect">
            <a:avLst/>
          </a:prstGeom>
        </p:spPr>
      </p:pic>
      <p:pic>
        <p:nvPicPr>
          <p:cNvPr id="51" name="Elemento grafico 50" descr="Faccia sorridente senza riempimento">
            <a:extLst>
              <a:ext uri="{FF2B5EF4-FFF2-40B4-BE49-F238E27FC236}">
                <a16:creationId xmlns:a16="http://schemas.microsoft.com/office/drawing/2014/main" id="{7E334928-4BBC-4F79-AF3E-857E322F02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2782" y="4093925"/>
            <a:ext cx="562105" cy="562105"/>
          </a:xfrm>
          <a:prstGeom prst="rect">
            <a:avLst/>
          </a:prstGeom>
        </p:spPr>
      </p:pic>
      <p:pic>
        <p:nvPicPr>
          <p:cNvPr id="52" name="Elemento grafico 51" descr="Faccia sorridente senza riempimento">
            <a:extLst>
              <a:ext uri="{FF2B5EF4-FFF2-40B4-BE49-F238E27FC236}">
                <a16:creationId xmlns:a16="http://schemas.microsoft.com/office/drawing/2014/main" id="{B5F397D8-8133-43AB-8D8E-947F8DF6A1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9164" y="5857120"/>
            <a:ext cx="652384" cy="652384"/>
          </a:xfrm>
          <a:prstGeom prst="rect">
            <a:avLst/>
          </a:prstGeom>
        </p:spPr>
      </p:pic>
      <p:pic>
        <p:nvPicPr>
          <p:cNvPr id="53" name="Elemento grafico 52" descr="Faccia sorridente senza riempimento">
            <a:extLst>
              <a:ext uri="{FF2B5EF4-FFF2-40B4-BE49-F238E27FC236}">
                <a16:creationId xmlns:a16="http://schemas.microsoft.com/office/drawing/2014/main" id="{381B5F5F-C5DC-4ED1-BB3D-2A8FFEC811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9625" y="1266799"/>
            <a:ext cx="562105" cy="562105"/>
          </a:xfrm>
          <a:prstGeom prst="rect">
            <a:avLst/>
          </a:prstGeom>
        </p:spPr>
      </p:pic>
      <p:pic>
        <p:nvPicPr>
          <p:cNvPr id="54" name="Elemento grafico 53" descr="Faccia sorridente senza riempimento">
            <a:extLst>
              <a:ext uri="{FF2B5EF4-FFF2-40B4-BE49-F238E27FC236}">
                <a16:creationId xmlns:a16="http://schemas.microsoft.com/office/drawing/2014/main" id="{2277DF61-6741-4C57-8634-E8EB2E75E3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7376" y="4025650"/>
            <a:ext cx="562105" cy="562105"/>
          </a:xfrm>
          <a:prstGeom prst="rect">
            <a:avLst/>
          </a:prstGeom>
        </p:spPr>
      </p:pic>
      <p:pic>
        <p:nvPicPr>
          <p:cNvPr id="55" name="Elemento grafico 54" descr="Faccia sorridente senza riempimento">
            <a:extLst>
              <a:ext uri="{FF2B5EF4-FFF2-40B4-BE49-F238E27FC236}">
                <a16:creationId xmlns:a16="http://schemas.microsoft.com/office/drawing/2014/main" id="{FB70345F-DC72-4294-8725-779AAEB3C8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1697" y="1865481"/>
            <a:ext cx="562105" cy="562105"/>
          </a:xfrm>
          <a:prstGeom prst="rect">
            <a:avLst/>
          </a:prstGeom>
        </p:spPr>
      </p:pic>
      <p:pic>
        <p:nvPicPr>
          <p:cNvPr id="56" name="Elemento grafico 55" descr="Faccia sorridente senza riempimento">
            <a:extLst>
              <a:ext uri="{FF2B5EF4-FFF2-40B4-BE49-F238E27FC236}">
                <a16:creationId xmlns:a16="http://schemas.microsoft.com/office/drawing/2014/main" id="{133FBD53-34DB-4DFD-82D7-3480278F77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7577" y="6053509"/>
            <a:ext cx="562105" cy="562105"/>
          </a:xfrm>
          <a:prstGeom prst="rect">
            <a:avLst/>
          </a:prstGeom>
        </p:spPr>
      </p:pic>
      <p:pic>
        <p:nvPicPr>
          <p:cNvPr id="57" name="Elemento grafico 56" descr="Faccia sorridente senza riempimento">
            <a:extLst>
              <a:ext uri="{FF2B5EF4-FFF2-40B4-BE49-F238E27FC236}">
                <a16:creationId xmlns:a16="http://schemas.microsoft.com/office/drawing/2014/main" id="{EAAF22E2-5F56-48A6-883E-7DD509E0EE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6774" y="3429000"/>
            <a:ext cx="562105" cy="562105"/>
          </a:xfrm>
          <a:prstGeom prst="rect">
            <a:avLst/>
          </a:prstGeom>
        </p:spPr>
      </p:pic>
      <p:pic>
        <p:nvPicPr>
          <p:cNvPr id="58" name="Elemento grafico 57" descr="Faccia sorridente senza riempimento">
            <a:extLst>
              <a:ext uri="{FF2B5EF4-FFF2-40B4-BE49-F238E27FC236}">
                <a16:creationId xmlns:a16="http://schemas.microsoft.com/office/drawing/2014/main" id="{8600695A-8303-45F7-A631-072C69B1F2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38903" y="5857120"/>
            <a:ext cx="562105" cy="562105"/>
          </a:xfrm>
          <a:prstGeom prst="rect">
            <a:avLst/>
          </a:prstGeom>
        </p:spPr>
      </p:pic>
      <p:pic>
        <p:nvPicPr>
          <p:cNvPr id="59" name="Elemento grafico 58" descr="Faccia sorridente senza riempimento">
            <a:extLst>
              <a:ext uri="{FF2B5EF4-FFF2-40B4-BE49-F238E27FC236}">
                <a16:creationId xmlns:a16="http://schemas.microsoft.com/office/drawing/2014/main" id="{6A506958-8E2B-4852-8C4F-2615D1E5CC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7657" y="291766"/>
            <a:ext cx="562105" cy="562105"/>
          </a:xfrm>
          <a:prstGeom prst="rect">
            <a:avLst/>
          </a:prstGeom>
        </p:spPr>
      </p:pic>
      <p:sp>
        <p:nvSpPr>
          <p:cNvPr id="4" name="CasellaDiTesto 3">
            <a:extLst>
              <a:ext uri="{FF2B5EF4-FFF2-40B4-BE49-F238E27FC236}">
                <a16:creationId xmlns:a16="http://schemas.microsoft.com/office/drawing/2014/main" id="{6A2ACA02-1041-4C87-942C-4F8E7816243B}"/>
              </a:ext>
            </a:extLst>
          </p:cNvPr>
          <p:cNvSpPr txBox="1"/>
          <p:nvPr/>
        </p:nvSpPr>
        <p:spPr>
          <a:xfrm>
            <a:off x="608760" y="1514463"/>
            <a:ext cx="10740457" cy="4247317"/>
          </a:xfrm>
          <a:prstGeom prst="rect">
            <a:avLst/>
          </a:prstGeom>
          <a:noFill/>
        </p:spPr>
        <p:txBody>
          <a:bodyPr wrap="square" rtlCol="0">
            <a:spAutoFit/>
          </a:bodyPr>
          <a:lstStyle/>
          <a:p>
            <a:r>
              <a:rPr lang="it-IT" sz="5400" b="1" dirty="0">
                <a:solidFill>
                  <a:srgbClr val="0000FF"/>
                </a:solidFill>
              </a:rPr>
              <a:t>Maestre…</a:t>
            </a:r>
          </a:p>
          <a:p>
            <a:r>
              <a:rPr lang="it-IT" sz="5400" b="1" dirty="0">
                <a:solidFill>
                  <a:srgbClr val="0000FF"/>
                </a:solidFill>
              </a:rPr>
              <a:t>molto disponibili, gentili e protettive,</a:t>
            </a:r>
          </a:p>
          <a:p>
            <a:r>
              <a:rPr lang="it-IT" sz="5400" b="1" dirty="0">
                <a:solidFill>
                  <a:srgbClr val="0000FF"/>
                </a:solidFill>
              </a:rPr>
              <a:t>ci consolavano quando eravamo tristi</a:t>
            </a:r>
          </a:p>
        </p:txBody>
      </p:sp>
    </p:spTree>
    <p:extLst>
      <p:ext uri="{BB962C8B-B14F-4D97-AF65-F5344CB8AC3E}">
        <p14:creationId xmlns:p14="http://schemas.microsoft.com/office/powerpoint/2010/main" val="679043998"/>
      </p:ext>
    </p:extLst>
  </p:cSld>
  <p:clrMapOvr>
    <a:masterClrMapping/>
  </p:clrMapOvr>
</p:sld>
</file>

<file path=ppt/theme/theme1.xml><?xml version="1.0" encoding="utf-8"?>
<a:theme xmlns:a="http://schemas.openxmlformats.org/drawingml/2006/main" name="Tema di Office">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1641</Words>
  <Application>Microsoft Office PowerPoint</Application>
  <PresentationFormat>Widescreen</PresentationFormat>
  <Paragraphs>121</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Ins. Ornella Boldini</dc:creator>
  <cp:lastModifiedBy>Ins. Ornella Boldini</cp:lastModifiedBy>
  <cp:revision>21</cp:revision>
  <dcterms:created xsi:type="dcterms:W3CDTF">2023-06-21T06:10:07Z</dcterms:created>
  <dcterms:modified xsi:type="dcterms:W3CDTF">2023-06-24T05:23:29Z</dcterms:modified>
</cp:coreProperties>
</file>